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Montserrat Classic Bold" charset="1" panose="00000800000000000000"/>
      <p:regular r:id="rId37"/>
    </p:embeddedFont>
    <p:embeddedFont>
      <p:font typeface="IBM Plex Sans" charset="1" panose="020B0503050203000203"/>
      <p:regular r:id="rId38"/>
    </p:embeddedFont>
    <p:embeddedFont>
      <p:font typeface="IBM Plex Sans Bold" charset="1" panose="020B0803050203000203"/>
      <p:regular r:id="rId39"/>
    </p:embeddedFont>
    <p:embeddedFont>
      <p:font typeface="Montserrat Classic" charset="1" panose="00000500000000000000"/>
      <p:regular r:id="rId40"/>
    </p:embeddedFont>
    <p:embeddedFont>
      <p:font typeface="Inter Bold" charset="1" panose="020B0802030000000004"/>
      <p:regular r:id="rId41"/>
    </p:embeddedFont>
    <p:embeddedFont>
      <p:font typeface="Open Sans Extra Bold" charset="1" panose="020B0906030804020204"/>
      <p:regular r:id="rId42"/>
    </p:embeddedFont>
    <p:embeddedFont>
      <p:font typeface="Hagrid Text Bold" charset="1" panose="00000800000000000000"/>
      <p:regular r:id="rId43"/>
    </p:embeddedFont>
    <p:embeddedFont>
      <p:font typeface="DM Sans Bold" charset="1" panose="00000000000000000000"/>
      <p:regular r:id="rId44"/>
    </p:embeddedFont>
    <p:embeddedFont>
      <p:font typeface="Glacial Indifference Bold" charset="1" panose="000008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Freeform 2" id="2"/>
          <p:cNvSpPr/>
          <p:nvPr/>
        </p:nvSpPr>
        <p:spPr>
          <a:xfrm flipH="false" flipV="false" rot="0">
            <a:off x="-930324" y="-24959"/>
            <a:ext cx="20991817" cy="13236146"/>
          </a:xfrm>
          <a:custGeom>
            <a:avLst/>
            <a:gdLst/>
            <a:ahLst/>
            <a:cxnLst/>
            <a:rect r="r" b="b" t="t" l="l"/>
            <a:pathLst>
              <a:path h="13236146" w="20991817">
                <a:moveTo>
                  <a:pt x="0" y="0"/>
                </a:moveTo>
                <a:lnTo>
                  <a:pt x="20991818" y="0"/>
                </a:lnTo>
                <a:lnTo>
                  <a:pt x="20991818" y="13236146"/>
                </a:lnTo>
                <a:lnTo>
                  <a:pt x="0" y="13236146"/>
                </a:lnTo>
                <a:lnTo>
                  <a:pt x="0" y="0"/>
                </a:lnTo>
                <a:close/>
              </a:path>
            </a:pathLst>
          </a:custGeom>
          <a:blipFill>
            <a:blip r:embed="rId2">
              <a:alphaModFix amt="42000"/>
            </a:blip>
            <a:stretch>
              <a:fillRect l="0" t="-2534" r="0" b="-2534"/>
            </a:stretch>
          </a:blipFill>
        </p:spPr>
      </p:sp>
      <p:sp>
        <p:nvSpPr>
          <p:cNvPr name="Freeform 3" id="3"/>
          <p:cNvSpPr/>
          <p:nvPr/>
        </p:nvSpPr>
        <p:spPr>
          <a:xfrm flipH="false" flipV="false" rot="0">
            <a:off x="12746913" y="3767098"/>
            <a:ext cx="5541087" cy="6519902"/>
          </a:xfrm>
          <a:custGeom>
            <a:avLst/>
            <a:gdLst/>
            <a:ahLst/>
            <a:cxnLst/>
            <a:rect r="r" b="b" t="t" l="l"/>
            <a:pathLst>
              <a:path h="6519902" w="5541087">
                <a:moveTo>
                  <a:pt x="0" y="0"/>
                </a:moveTo>
                <a:lnTo>
                  <a:pt x="5541087" y="0"/>
                </a:lnTo>
                <a:lnTo>
                  <a:pt x="5541087" y="6519902"/>
                </a:lnTo>
                <a:lnTo>
                  <a:pt x="0" y="6519902"/>
                </a:lnTo>
                <a:lnTo>
                  <a:pt x="0" y="0"/>
                </a:lnTo>
                <a:close/>
              </a:path>
            </a:pathLst>
          </a:custGeom>
          <a:blipFill>
            <a:blip r:embed="rId3"/>
            <a:stretch>
              <a:fillRect l="0" t="0" r="0" b="0"/>
            </a:stretch>
          </a:blipFill>
        </p:spPr>
      </p:sp>
      <p:sp>
        <p:nvSpPr>
          <p:cNvPr name="Freeform 4" id="4"/>
          <p:cNvSpPr/>
          <p:nvPr/>
        </p:nvSpPr>
        <p:spPr>
          <a:xfrm flipH="false" flipV="false" rot="5400000">
            <a:off x="0" y="-205422"/>
            <a:ext cx="12149700" cy="12149700"/>
          </a:xfrm>
          <a:custGeom>
            <a:avLst/>
            <a:gdLst/>
            <a:ahLst/>
            <a:cxnLst/>
            <a:rect r="r" b="b" t="t" l="l"/>
            <a:pathLst>
              <a:path h="12149700" w="12149700">
                <a:moveTo>
                  <a:pt x="0" y="0"/>
                </a:moveTo>
                <a:lnTo>
                  <a:pt x="12149700" y="0"/>
                </a:lnTo>
                <a:lnTo>
                  <a:pt x="12149700" y="12149700"/>
                </a:lnTo>
                <a:lnTo>
                  <a:pt x="0" y="12149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0" y="-205422"/>
            <a:ext cx="5541087" cy="6519902"/>
          </a:xfrm>
          <a:custGeom>
            <a:avLst/>
            <a:gdLst/>
            <a:ahLst/>
            <a:cxnLst/>
            <a:rect r="r" b="b" t="t" l="l"/>
            <a:pathLst>
              <a:path h="6519902" w="5541087">
                <a:moveTo>
                  <a:pt x="0" y="0"/>
                </a:moveTo>
                <a:lnTo>
                  <a:pt x="5541087" y="0"/>
                </a:lnTo>
                <a:lnTo>
                  <a:pt x="5541087" y="6519902"/>
                </a:lnTo>
                <a:lnTo>
                  <a:pt x="0" y="6519902"/>
                </a:lnTo>
                <a:lnTo>
                  <a:pt x="0" y="0"/>
                </a:lnTo>
                <a:close/>
              </a:path>
            </a:pathLst>
          </a:custGeom>
          <a:blipFill>
            <a:blip r:embed="rId3"/>
            <a:stretch>
              <a:fillRect l="0" t="0" r="0" b="0"/>
            </a:stretch>
          </a:blipFill>
        </p:spPr>
      </p:sp>
      <p:sp>
        <p:nvSpPr>
          <p:cNvPr name="Freeform 6" id="6"/>
          <p:cNvSpPr/>
          <p:nvPr/>
        </p:nvSpPr>
        <p:spPr>
          <a:xfrm flipH="false" flipV="false" rot="-5400000">
            <a:off x="6672063" y="-205422"/>
            <a:ext cx="12149700" cy="12149700"/>
          </a:xfrm>
          <a:custGeom>
            <a:avLst/>
            <a:gdLst/>
            <a:ahLst/>
            <a:cxnLst/>
            <a:rect r="r" b="b" t="t" l="l"/>
            <a:pathLst>
              <a:path h="12149700" w="12149700">
                <a:moveTo>
                  <a:pt x="0" y="0"/>
                </a:moveTo>
                <a:lnTo>
                  <a:pt x="12149700" y="0"/>
                </a:lnTo>
                <a:lnTo>
                  <a:pt x="12149700" y="12149700"/>
                </a:lnTo>
                <a:lnTo>
                  <a:pt x="0" y="12149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46913" y="3767098"/>
            <a:ext cx="5541087" cy="6519902"/>
          </a:xfrm>
          <a:custGeom>
            <a:avLst/>
            <a:gdLst/>
            <a:ahLst/>
            <a:cxnLst/>
            <a:rect r="r" b="b" t="t" l="l"/>
            <a:pathLst>
              <a:path h="6519902" w="5541087">
                <a:moveTo>
                  <a:pt x="0" y="0"/>
                </a:moveTo>
                <a:lnTo>
                  <a:pt x="5541087" y="0"/>
                </a:lnTo>
                <a:lnTo>
                  <a:pt x="5541087" y="6519902"/>
                </a:lnTo>
                <a:lnTo>
                  <a:pt x="0" y="6519902"/>
                </a:lnTo>
                <a:lnTo>
                  <a:pt x="0" y="0"/>
                </a:lnTo>
                <a:close/>
              </a:path>
            </a:pathLst>
          </a:custGeom>
          <a:blipFill>
            <a:blip r:embed="rId3"/>
            <a:stretch>
              <a:fillRect l="0" t="0" r="0" b="0"/>
            </a:stretch>
          </a:blipFill>
        </p:spPr>
      </p:sp>
      <p:sp>
        <p:nvSpPr>
          <p:cNvPr name="TextBox 8" id="8"/>
          <p:cNvSpPr txBox="true"/>
          <p:nvPr/>
        </p:nvSpPr>
        <p:spPr>
          <a:xfrm rot="0">
            <a:off x="2084384" y="4100473"/>
            <a:ext cx="13651589" cy="2365442"/>
          </a:xfrm>
          <a:prstGeom prst="rect">
            <a:avLst/>
          </a:prstGeom>
        </p:spPr>
        <p:txBody>
          <a:bodyPr anchor="t" rtlCol="false" tIns="0" lIns="0" bIns="0" rIns="0">
            <a:spAutoFit/>
          </a:bodyPr>
          <a:lstStyle/>
          <a:p>
            <a:pPr algn="ctr">
              <a:lnSpc>
                <a:spcPts val="17752"/>
              </a:lnSpc>
            </a:pPr>
            <a:r>
              <a:rPr lang="en-US" b="true" sz="17752">
                <a:solidFill>
                  <a:srgbClr val="FFFFFF"/>
                </a:solidFill>
                <a:latin typeface="Montserrat Classic Bold"/>
                <a:ea typeface="Montserrat Classic Bold"/>
                <a:cs typeface="Montserrat Classic Bold"/>
                <a:sym typeface="Montserrat Classic Bold"/>
              </a:rPr>
              <a:t>DA07</a:t>
            </a:r>
          </a:p>
        </p:txBody>
      </p:sp>
      <p:sp>
        <p:nvSpPr>
          <p:cNvPr name="Freeform 9" id="9"/>
          <p:cNvSpPr/>
          <p:nvPr/>
        </p:nvSpPr>
        <p:spPr>
          <a:xfrm flipH="false" flipV="false" rot="5400000">
            <a:off x="226940" y="4654093"/>
            <a:ext cx="5541087" cy="6519902"/>
          </a:xfrm>
          <a:custGeom>
            <a:avLst/>
            <a:gdLst/>
            <a:ahLst/>
            <a:cxnLst/>
            <a:rect r="r" b="b" t="t" l="l"/>
            <a:pathLst>
              <a:path h="6519902" w="5541087">
                <a:moveTo>
                  <a:pt x="0" y="0"/>
                </a:moveTo>
                <a:lnTo>
                  <a:pt x="5541087" y="0"/>
                </a:lnTo>
                <a:lnTo>
                  <a:pt x="5541087" y="6519902"/>
                </a:lnTo>
                <a:lnTo>
                  <a:pt x="0" y="6519902"/>
                </a:lnTo>
                <a:lnTo>
                  <a:pt x="0" y="0"/>
                </a:lnTo>
                <a:close/>
              </a:path>
            </a:pathLst>
          </a:custGeom>
          <a:blipFill>
            <a:blip r:embed="rId3"/>
            <a:stretch>
              <a:fillRect l="0" t="0" r="0" b="0"/>
            </a:stretch>
          </a:blipFill>
        </p:spPr>
      </p:sp>
      <p:sp>
        <p:nvSpPr>
          <p:cNvPr name="Freeform 10" id="10"/>
          <p:cNvSpPr/>
          <p:nvPr/>
        </p:nvSpPr>
        <p:spPr>
          <a:xfrm flipH="false" flipV="false" rot="-5400000">
            <a:off x="12257505" y="-1756202"/>
            <a:ext cx="5541087" cy="6519902"/>
          </a:xfrm>
          <a:custGeom>
            <a:avLst/>
            <a:gdLst/>
            <a:ahLst/>
            <a:cxnLst/>
            <a:rect r="r" b="b" t="t" l="l"/>
            <a:pathLst>
              <a:path h="6519902" w="5541087">
                <a:moveTo>
                  <a:pt x="0" y="0"/>
                </a:moveTo>
                <a:lnTo>
                  <a:pt x="5541088" y="0"/>
                </a:lnTo>
                <a:lnTo>
                  <a:pt x="5541088" y="6519902"/>
                </a:lnTo>
                <a:lnTo>
                  <a:pt x="0" y="6519902"/>
                </a:lnTo>
                <a:lnTo>
                  <a:pt x="0" y="0"/>
                </a:lnTo>
                <a:close/>
              </a:path>
            </a:pathLst>
          </a:custGeom>
          <a:blipFill>
            <a:blip r:embed="rId3"/>
            <a:stretch>
              <a:fillRect l="0" t="0" r="0" b="0"/>
            </a:stretch>
          </a:blipFill>
        </p:spPr>
      </p:sp>
      <p:sp>
        <p:nvSpPr>
          <p:cNvPr name="Freeform 11" id="11"/>
          <p:cNvSpPr/>
          <p:nvPr/>
        </p:nvSpPr>
        <p:spPr>
          <a:xfrm flipH="false" flipV="false" rot="-10800000">
            <a:off x="4670013" y="-205422"/>
            <a:ext cx="5541087" cy="2534023"/>
          </a:xfrm>
          <a:custGeom>
            <a:avLst/>
            <a:gdLst/>
            <a:ahLst/>
            <a:cxnLst/>
            <a:rect r="r" b="b" t="t" l="l"/>
            <a:pathLst>
              <a:path h="2534023" w="5541087">
                <a:moveTo>
                  <a:pt x="0" y="0"/>
                </a:moveTo>
                <a:lnTo>
                  <a:pt x="5541087" y="0"/>
                </a:lnTo>
                <a:lnTo>
                  <a:pt x="5541087" y="2534023"/>
                </a:lnTo>
                <a:lnTo>
                  <a:pt x="0" y="2534023"/>
                </a:lnTo>
                <a:lnTo>
                  <a:pt x="0" y="0"/>
                </a:lnTo>
                <a:close/>
              </a:path>
            </a:pathLst>
          </a:custGeom>
          <a:blipFill>
            <a:blip r:embed="rId3"/>
            <a:stretch>
              <a:fillRect l="0" t="-157294" r="0" b="0"/>
            </a:stretch>
          </a:blipFill>
        </p:spPr>
      </p:sp>
      <p:sp>
        <p:nvSpPr>
          <p:cNvPr name="Freeform 12" id="12"/>
          <p:cNvSpPr/>
          <p:nvPr/>
        </p:nvSpPr>
        <p:spPr>
          <a:xfrm flipH="false" flipV="true" rot="-10800000">
            <a:off x="8204808" y="-205422"/>
            <a:ext cx="5541087" cy="2534023"/>
          </a:xfrm>
          <a:custGeom>
            <a:avLst/>
            <a:gdLst/>
            <a:ahLst/>
            <a:cxnLst/>
            <a:rect r="r" b="b" t="t" l="l"/>
            <a:pathLst>
              <a:path h="2534023" w="5541087">
                <a:moveTo>
                  <a:pt x="0" y="2534023"/>
                </a:moveTo>
                <a:lnTo>
                  <a:pt x="5541088" y="2534023"/>
                </a:lnTo>
                <a:lnTo>
                  <a:pt x="5541088" y="0"/>
                </a:lnTo>
                <a:lnTo>
                  <a:pt x="0" y="0"/>
                </a:lnTo>
                <a:lnTo>
                  <a:pt x="0" y="2534023"/>
                </a:lnTo>
                <a:close/>
              </a:path>
            </a:pathLst>
          </a:custGeom>
          <a:blipFill>
            <a:blip r:embed="rId3"/>
            <a:stretch>
              <a:fillRect l="0" t="-157294" r="0" b="0"/>
            </a:stretch>
          </a:blipFill>
        </p:spPr>
      </p:sp>
      <p:sp>
        <p:nvSpPr>
          <p:cNvPr name="Freeform 13" id="13"/>
          <p:cNvSpPr/>
          <p:nvPr/>
        </p:nvSpPr>
        <p:spPr>
          <a:xfrm flipH="false" flipV="true" rot="-10800000">
            <a:off x="5434265" y="7963120"/>
            <a:ext cx="5541087" cy="2534023"/>
          </a:xfrm>
          <a:custGeom>
            <a:avLst/>
            <a:gdLst/>
            <a:ahLst/>
            <a:cxnLst/>
            <a:rect r="r" b="b" t="t" l="l"/>
            <a:pathLst>
              <a:path h="2534023" w="5541087">
                <a:moveTo>
                  <a:pt x="0" y="2534023"/>
                </a:moveTo>
                <a:lnTo>
                  <a:pt x="5541087" y="2534023"/>
                </a:lnTo>
                <a:lnTo>
                  <a:pt x="5541087" y="0"/>
                </a:lnTo>
                <a:lnTo>
                  <a:pt x="0" y="0"/>
                </a:lnTo>
                <a:lnTo>
                  <a:pt x="0" y="2534023"/>
                </a:lnTo>
                <a:close/>
              </a:path>
            </a:pathLst>
          </a:custGeom>
          <a:blipFill>
            <a:blip r:embed="rId3"/>
            <a:stretch>
              <a:fillRect l="0" t="-157294" r="0" b="0"/>
            </a:stretch>
          </a:blipFill>
        </p:spPr>
      </p:sp>
      <p:sp>
        <p:nvSpPr>
          <p:cNvPr name="Freeform 14" id="14"/>
          <p:cNvSpPr/>
          <p:nvPr/>
        </p:nvSpPr>
        <p:spPr>
          <a:xfrm flipH="false" flipV="false" rot="-10800000">
            <a:off x="10580872" y="8150564"/>
            <a:ext cx="5541087" cy="2534023"/>
          </a:xfrm>
          <a:custGeom>
            <a:avLst/>
            <a:gdLst/>
            <a:ahLst/>
            <a:cxnLst/>
            <a:rect r="r" b="b" t="t" l="l"/>
            <a:pathLst>
              <a:path h="2534023" w="5541087">
                <a:moveTo>
                  <a:pt x="0" y="0"/>
                </a:moveTo>
                <a:lnTo>
                  <a:pt x="5541087" y="0"/>
                </a:lnTo>
                <a:lnTo>
                  <a:pt x="5541087" y="2534023"/>
                </a:lnTo>
                <a:lnTo>
                  <a:pt x="0" y="2534023"/>
                </a:lnTo>
                <a:lnTo>
                  <a:pt x="0" y="0"/>
                </a:lnTo>
                <a:close/>
              </a:path>
            </a:pathLst>
          </a:custGeom>
          <a:blipFill>
            <a:blip r:embed="rId3"/>
            <a:stretch>
              <a:fillRect l="0" t="-157294"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34" id="34"/>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35" id="35"/>
          <p:cNvSpPr txBox="true"/>
          <p:nvPr/>
        </p:nvSpPr>
        <p:spPr>
          <a:xfrm rot="0">
            <a:off x="8140039" y="308643"/>
            <a:ext cx="8088983"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APPROACH</a:t>
            </a:r>
          </a:p>
        </p:txBody>
      </p:sp>
      <p:grpSp>
        <p:nvGrpSpPr>
          <p:cNvPr name="Group 36" id="36"/>
          <p:cNvGrpSpPr/>
          <p:nvPr/>
        </p:nvGrpSpPr>
        <p:grpSpPr>
          <a:xfrm rot="0">
            <a:off x="1028700" y="1407967"/>
            <a:ext cx="15284699" cy="8330161"/>
            <a:chOff x="0" y="0"/>
            <a:chExt cx="20379598" cy="11106881"/>
          </a:xfrm>
        </p:grpSpPr>
        <p:sp>
          <p:nvSpPr>
            <p:cNvPr name="Freeform 37" id="37"/>
            <p:cNvSpPr/>
            <p:nvPr/>
          </p:nvSpPr>
          <p:spPr>
            <a:xfrm flipH="false" flipV="false" rot="0">
              <a:off x="0" y="0"/>
              <a:ext cx="20379598" cy="11106881"/>
            </a:xfrm>
            <a:custGeom>
              <a:avLst/>
              <a:gdLst/>
              <a:ahLst/>
              <a:cxnLst/>
              <a:rect r="r" b="b" t="t" l="l"/>
              <a:pathLst>
                <a:path h="11106881" w="20379598">
                  <a:moveTo>
                    <a:pt x="0" y="0"/>
                  </a:moveTo>
                  <a:lnTo>
                    <a:pt x="20379598" y="0"/>
                  </a:lnTo>
                  <a:lnTo>
                    <a:pt x="20379598" y="11106881"/>
                  </a:lnTo>
                  <a:lnTo>
                    <a:pt x="0" y="11106881"/>
                  </a:lnTo>
                  <a:lnTo>
                    <a:pt x="0" y="0"/>
                  </a:lnTo>
                  <a:close/>
                </a:path>
              </a:pathLst>
            </a:custGeom>
            <a:blipFill>
              <a:blip r:embed="rId2"/>
              <a:stretch>
                <a:fillRect l="0" t="0" r="0" b="0"/>
              </a:stretch>
            </a:blipFill>
          </p:spPr>
        </p:sp>
        <p:sp>
          <p:nvSpPr>
            <p:cNvPr name="AutoShape 38" id="38"/>
            <p:cNvSpPr/>
            <p:nvPr/>
          </p:nvSpPr>
          <p:spPr>
            <a:xfrm flipH="true">
              <a:off x="6037930" y="10467111"/>
              <a:ext cx="0" cy="355600"/>
            </a:xfrm>
            <a:prstGeom prst="line">
              <a:avLst/>
            </a:prstGeom>
            <a:ln cap="flat" w="63500">
              <a:solidFill>
                <a:srgbClr val="004AAD"/>
              </a:solidFill>
              <a:prstDash val="solid"/>
              <a:headEnd type="none" len="sm" w="sm"/>
              <a:tailEnd type="none" len="sm" w="sm"/>
            </a:ln>
          </p:spPr>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289" cy="1459960"/>
            <a:chOff x="0" y="0"/>
            <a:chExt cx="4426527" cy="351449"/>
          </a:xfrm>
        </p:grpSpPr>
        <p:sp>
          <p:nvSpPr>
            <p:cNvPr name="Freeform 16" id="16"/>
            <p:cNvSpPr/>
            <p:nvPr/>
          </p:nvSpPr>
          <p:spPr>
            <a:xfrm flipH="false" flipV="false" rot="0">
              <a:off x="0" y="0"/>
              <a:ext cx="4426527" cy="351449"/>
            </a:xfrm>
            <a:custGeom>
              <a:avLst/>
              <a:gdLst/>
              <a:ahLst/>
              <a:cxnLst/>
              <a:rect r="r" b="b" t="t" l="l"/>
              <a:pathLst>
                <a:path h="351449" w="4426527">
                  <a:moveTo>
                    <a:pt x="4223327" y="0"/>
                  </a:moveTo>
                  <a:lnTo>
                    <a:pt x="0" y="0"/>
                  </a:lnTo>
                  <a:lnTo>
                    <a:pt x="0" y="351449"/>
                  </a:lnTo>
                  <a:lnTo>
                    <a:pt x="4223327" y="351449"/>
                  </a:lnTo>
                  <a:lnTo>
                    <a:pt x="4426527" y="175725"/>
                  </a:lnTo>
                  <a:lnTo>
                    <a:pt x="4223327" y="0"/>
                  </a:lnTo>
                  <a:close/>
                </a:path>
              </a:pathLst>
            </a:custGeom>
            <a:solidFill>
              <a:srgbClr val="003884">
                <a:alpha val="53725"/>
              </a:srgbClr>
            </a:solidFill>
          </p:spPr>
        </p:sp>
        <p:sp>
          <p:nvSpPr>
            <p:cNvPr name="TextBox 17" id="17"/>
            <p:cNvSpPr txBox="true"/>
            <p:nvPr/>
          </p:nvSpPr>
          <p:spPr>
            <a:xfrm>
              <a:off x="0" y="-28575"/>
              <a:ext cx="4312227"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TextBox 21" id="21"/>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22" id="22"/>
          <p:cNvSpPr txBox="true"/>
          <p:nvPr/>
        </p:nvSpPr>
        <p:spPr>
          <a:xfrm rot="0">
            <a:off x="7534257" y="333775"/>
            <a:ext cx="9825340"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PREDICTIVE MODEL DEVELOPMENT</a:t>
            </a:r>
          </a:p>
        </p:txBody>
      </p:sp>
      <p:grpSp>
        <p:nvGrpSpPr>
          <p:cNvPr name="Group 23" id="23"/>
          <p:cNvGrpSpPr/>
          <p:nvPr/>
        </p:nvGrpSpPr>
        <p:grpSpPr>
          <a:xfrm rot="0">
            <a:off x="-14911376" y="9738128"/>
            <a:ext cx="36217504" cy="2007530"/>
            <a:chOff x="0" y="0"/>
            <a:chExt cx="48290005" cy="2676707"/>
          </a:xfrm>
        </p:grpSpPr>
        <p:grpSp>
          <p:nvGrpSpPr>
            <p:cNvPr name="Group 24" id="24"/>
            <p:cNvGrpSpPr/>
            <p:nvPr/>
          </p:nvGrpSpPr>
          <p:grpSpPr>
            <a:xfrm rot="-10800000">
              <a:off x="24145003" y="204466"/>
              <a:ext cx="24145003" cy="2370007"/>
              <a:chOff x="0" y="0"/>
              <a:chExt cx="4359236" cy="427891"/>
            </a:xfrm>
          </p:grpSpPr>
          <p:sp>
            <p:nvSpPr>
              <p:cNvPr name="Freeform 25" id="25"/>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6" id="26"/>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10800000">
              <a:off x="24876995" y="0"/>
              <a:ext cx="22681018" cy="2370007"/>
              <a:chOff x="0" y="0"/>
              <a:chExt cx="4094922" cy="427891"/>
            </a:xfrm>
          </p:grpSpPr>
          <p:sp>
            <p:nvSpPr>
              <p:cNvPr name="Freeform 28" id="28"/>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9" id="29"/>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30" id="30"/>
            <p:cNvGrpSpPr/>
            <p:nvPr/>
          </p:nvGrpSpPr>
          <p:grpSpPr>
            <a:xfrm rot="0">
              <a:off x="0" y="102233"/>
              <a:ext cx="24145003" cy="2370007"/>
              <a:chOff x="0" y="0"/>
              <a:chExt cx="4359236" cy="427891"/>
            </a:xfrm>
          </p:grpSpPr>
          <p:sp>
            <p:nvSpPr>
              <p:cNvPr name="Freeform 31" id="31"/>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2" id="32"/>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3" id="33"/>
            <p:cNvGrpSpPr/>
            <p:nvPr/>
          </p:nvGrpSpPr>
          <p:grpSpPr>
            <a:xfrm rot="0">
              <a:off x="731992" y="306699"/>
              <a:ext cx="22681018" cy="2370007"/>
              <a:chOff x="0" y="0"/>
              <a:chExt cx="4094922" cy="427891"/>
            </a:xfrm>
          </p:grpSpPr>
          <p:sp>
            <p:nvSpPr>
              <p:cNvPr name="Freeform 34" id="34"/>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5" id="35"/>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AutoShape 36" id="36"/>
          <p:cNvSpPr/>
          <p:nvPr/>
        </p:nvSpPr>
        <p:spPr>
          <a:xfrm>
            <a:off x="4002191" y="5983451"/>
            <a:ext cx="0" cy="1268271"/>
          </a:xfrm>
          <a:prstGeom prst="line">
            <a:avLst/>
          </a:prstGeom>
          <a:ln cap="flat" w="28575">
            <a:solidFill>
              <a:srgbClr val="004AAD"/>
            </a:solidFill>
            <a:prstDash val="solid"/>
            <a:headEnd type="oval" len="lg" w="lg"/>
            <a:tailEnd type="triangle" len="med" w="lg"/>
          </a:ln>
        </p:spPr>
      </p:sp>
      <p:grpSp>
        <p:nvGrpSpPr>
          <p:cNvPr name="Group 37" id="37"/>
          <p:cNvGrpSpPr>
            <a:grpSpLocks noChangeAspect="true"/>
          </p:cNvGrpSpPr>
          <p:nvPr/>
        </p:nvGrpSpPr>
        <p:grpSpPr>
          <a:xfrm rot="2700000">
            <a:off x="3046961" y="2246983"/>
            <a:ext cx="1910460" cy="1910460"/>
            <a:chOff x="0" y="0"/>
            <a:chExt cx="14400530" cy="14400530"/>
          </a:xfrm>
        </p:grpSpPr>
        <p:sp>
          <p:nvSpPr>
            <p:cNvPr name="Freeform 38" id="38"/>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04AAD"/>
            </a:solidFill>
          </p:spPr>
        </p:sp>
      </p:grpSp>
      <p:grpSp>
        <p:nvGrpSpPr>
          <p:cNvPr name="Group 39" id="39"/>
          <p:cNvGrpSpPr/>
          <p:nvPr/>
        </p:nvGrpSpPr>
        <p:grpSpPr>
          <a:xfrm rot="0">
            <a:off x="3192588" y="2392610"/>
            <a:ext cx="1619205" cy="161920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38100"/>
              <a:ext cx="660400" cy="774700"/>
            </a:xfrm>
            <a:prstGeom prst="rect">
              <a:avLst/>
            </a:prstGeom>
          </p:spPr>
          <p:txBody>
            <a:bodyPr anchor="ctr" rtlCol="false" tIns="38129" lIns="38129" bIns="38129" rIns="38129"/>
            <a:lstStyle/>
            <a:p>
              <a:pPr algn="ctr">
                <a:lnSpc>
                  <a:spcPts val="2852"/>
                </a:lnSpc>
              </a:pPr>
            </a:p>
          </p:txBody>
        </p:sp>
      </p:grpSp>
      <p:sp>
        <p:nvSpPr>
          <p:cNvPr name="TextBox 42" id="42"/>
          <p:cNvSpPr txBox="true"/>
          <p:nvPr/>
        </p:nvSpPr>
        <p:spPr>
          <a:xfrm rot="0">
            <a:off x="3375451" y="2878777"/>
            <a:ext cx="1253479" cy="856421"/>
          </a:xfrm>
          <a:prstGeom prst="rect">
            <a:avLst/>
          </a:prstGeom>
        </p:spPr>
        <p:txBody>
          <a:bodyPr anchor="t" rtlCol="false" tIns="0" lIns="0" bIns="0" rIns="0">
            <a:spAutoFit/>
          </a:bodyPr>
          <a:lstStyle/>
          <a:p>
            <a:pPr algn="ctr">
              <a:lnSpc>
                <a:spcPts val="6224"/>
              </a:lnSpc>
            </a:pPr>
            <a:r>
              <a:rPr lang="en-US" sz="7073">
                <a:solidFill>
                  <a:srgbClr val="004AAD"/>
                </a:solidFill>
                <a:latin typeface="Montserrat Classic"/>
                <a:ea typeface="Montserrat Classic"/>
                <a:cs typeface="Montserrat Classic"/>
                <a:sym typeface="Montserrat Classic"/>
              </a:rPr>
              <a:t>01</a:t>
            </a:r>
          </a:p>
        </p:txBody>
      </p:sp>
      <p:sp>
        <p:nvSpPr>
          <p:cNvPr name="AutoShape 43" id="43"/>
          <p:cNvSpPr/>
          <p:nvPr/>
        </p:nvSpPr>
        <p:spPr>
          <a:xfrm>
            <a:off x="6590910" y="4196588"/>
            <a:ext cx="0" cy="792647"/>
          </a:xfrm>
          <a:prstGeom prst="line">
            <a:avLst/>
          </a:prstGeom>
          <a:ln cap="flat" w="28575">
            <a:solidFill>
              <a:srgbClr val="004AAD"/>
            </a:solidFill>
            <a:prstDash val="solid"/>
            <a:headEnd type="triangle" len="med" w="lg"/>
            <a:tailEnd type="oval" len="lg" w="lg"/>
          </a:ln>
        </p:spPr>
      </p:sp>
      <p:grpSp>
        <p:nvGrpSpPr>
          <p:cNvPr name="Group 44" id="44"/>
          <p:cNvGrpSpPr>
            <a:grpSpLocks noChangeAspect="true"/>
          </p:cNvGrpSpPr>
          <p:nvPr/>
        </p:nvGrpSpPr>
        <p:grpSpPr>
          <a:xfrm rot="-8287223">
            <a:off x="5635680" y="6683079"/>
            <a:ext cx="1910460" cy="1910460"/>
            <a:chOff x="0" y="0"/>
            <a:chExt cx="14400530" cy="14400530"/>
          </a:xfrm>
        </p:grpSpPr>
        <p:sp>
          <p:nvSpPr>
            <p:cNvPr name="Freeform 45" id="4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05CD6"/>
            </a:solidFill>
          </p:spPr>
        </p:sp>
      </p:grpSp>
      <p:grpSp>
        <p:nvGrpSpPr>
          <p:cNvPr name="Group 46" id="46"/>
          <p:cNvGrpSpPr/>
          <p:nvPr/>
        </p:nvGrpSpPr>
        <p:grpSpPr>
          <a:xfrm rot="0">
            <a:off x="5781307" y="6828706"/>
            <a:ext cx="1619205" cy="161920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8" id="48"/>
            <p:cNvSpPr txBox="true"/>
            <p:nvPr/>
          </p:nvSpPr>
          <p:spPr>
            <a:xfrm>
              <a:off x="76200" y="-38100"/>
              <a:ext cx="660400" cy="774700"/>
            </a:xfrm>
            <a:prstGeom prst="rect">
              <a:avLst/>
            </a:prstGeom>
          </p:spPr>
          <p:txBody>
            <a:bodyPr anchor="ctr" rtlCol="false" tIns="38129" lIns="38129" bIns="38129" rIns="38129"/>
            <a:lstStyle/>
            <a:p>
              <a:pPr algn="ctr">
                <a:lnSpc>
                  <a:spcPts val="2852"/>
                </a:lnSpc>
              </a:pPr>
            </a:p>
          </p:txBody>
        </p:sp>
      </p:grpSp>
      <p:sp>
        <p:nvSpPr>
          <p:cNvPr name="TextBox 49" id="49"/>
          <p:cNvSpPr txBox="true"/>
          <p:nvPr/>
        </p:nvSpPr>
        <p:spPr>
          <a:xfrm rot="0">
            <a:off x="5905971" y="7314873"/>
            <a:ext cx="1369877" cy="856421"/>
          </a:xfrm>
          <a:prstGeom prst="rect">
            <a:avLst/>
          </a:prstGeom>
        </p:spPr>
        <p:txBody>
          <a:bodyPr anchor="t" rtlCol="false" tIns="0" lIns="0" bIns="0" rIns="0">
            <a:spAutoFit/>
          </a:bodyPr>
          <a:lstStyle/>
          <a:p>
            <a:pPr algn="ctr">
              <a:lnSpc>
                <a:spcPts val="6224"/>
              </a:lnSpc>
            </a:pPr>
            <a:r>
              <a:rPr lang="en-US" sz="7073">
                <a:solidFill>
                  <a:srgbClr val="005CD6"/>
                </a:solidFill>
                <a:latin typeface="Montserrat Classic"/>
                <a:ea typeface="Montserrat Classic"/>
                <a:cs typeface="Montserrat Classic"/>
                <a:sym typeface="Montserrat Classic"/>
              </a:rPr>
              <a:t>02</a:t>
            </a:r>
          </a:p>
        </p:txBody>
      </p:sp>
      <p:sp>
        <p:nvSpPr>
          <p:cNvPr name="AutoShape 50" id="50"/>
          <p:cNvSpPr/>
          <p:nvPr/>
        </p:nvSpPr>
        <p:spPr>
          <a:xfrm>
            <a:off x="9179628" y="5983451"/>
            <a:ext cx="0" cy="1268271"/>
          </a:xfrm>
          <a:prstGeom prst="line">
            <a:avLst/>
          </a:prstGeom>
          <a:ln cap="flat" w="28575">
            <a:solidFill>
              <a:srgbClr val="004AAD"/>
            </a:solidFill>
            <a:prstDash val="solid"/>
            <a:headEnd type="oval" len="lg" w="lg"/>
            <a:tailEnd type="triangle" len="med" w="lg"/>
          </a:ln>
        </p:spPr>
      </p:sp>
      <p:grpSp>
        <p:nvGrpSpPr>
          <p:cNvPr name="Group 51" id="51"/>
          <p:cNvGrpSpPr>
            <a:grpSpLocks noChangeAspect="true"/>
          </p:cNvGrpSpPr>
          <p:nvPr/>
        </p:nvGrpSpPr>
        <p:grpSpPr>
          <a:xfrm rot="2700000">
            <a:off x="8224398" y="2246983"/>
            <a:ext cx="1910460" cy="1910460"/>
            <a:chOff x="0" y="0"/>
            <a:chExt cx="14400530" cy="14400530"/>
          </a:xfrm>
        </p:grpSpPr>
        <p:sp>
          <p:nvSpPr>
            <p:cNvPr name="Freeform 52" id="52"/>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026EFF"/>
            </a:solidFill>
          </p:spPr>
        </p:sp>
      </p:grpSp>
      <p:grpSp>
        <p:nvGrpSpPr>
          <p:cNvPr name="Group 53" id="53"/>
          <p:cNvGrpSpPr/>
          <p:nvPr/>
        </p:nvGrpSpPr>
        <p:grpSpPr>
          <a:xfrm rot="0">
            <a:off x="8370026" y="2392610"/>
            <a:ext cx="1619205" cy="1619205"/>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5" id="55"/>
            <p:cNvSpPr txBox="true"/>
            <p:nvPr/>
          </p:nvSpPr>
          <p:spPr>
            <a:xfrm>
              <a:off x="76200" y="-38100"/>
              <a:ext cx="660400" cy="774700"/>
            </a:xfrm>
            <a:prstGeom prst="rect">
              <a:avLst/>
            </a:prstGeom>
          </p:spPr>
          <p:txBody>
            <a:bodyPr anchor="ctr" rtlCol="false" tIns="38129" lIns="38129" bIns="38129" rIns="38129"/>
            <a:lstStyle/>
            <a:p>
              <a:pPr algn="ctr">
                <a:lnSpc>
                  <a:spcPts val="2852"/>
                </a:lnSpc>
              </a:pPr>
            </a:p>
          </p:txBody>
        </p:sp>
      </p:grpSp>
      <p:sp>
        <p:nvSpPr>
          <p:cNvPr name="TextBox 56" id="56"/>
          <p:cNvSpPr txBox="true"/>
          <p:nvPr/>
        </p:nvSpPr>
        <p:spPr>
          <a:xfrm rot="0">
            <a:off x="8494690" y="2878777"/>
            <a:ext cx="1369877" cy="856421"/>
          </a:xfrm>
          <a:prstGeom prst="rect">
            <a:avLst/>
          </a:prstGeom>
        </p:spPr>
        <p:txBody>
          <a:bodyPr anchor="t" rtlCol="false" tIns="0" lIns="0" bIns="0" rIns="0">
            <a:spAutoFit/>
          </a:bodyPr>
          <a:lstStyle/>
          <a:p>
            <a:pPr algn="ctr">
              <a:lnSpc>
                <a:spcPts val="6224"/>
              </a:lnSpc>
            </a:pPr>
            <a:r>
              <a:rPr lang="en-US" sz="7073">
                <a:solidFill>
                  <a:srgbClr val="026EFF"/>
                </a:solidFill>
                <a:latin typeface="Montserrat Classic"/>
                <a:ea typeface="Montserrat Classic"/>
                <a:cs typeface="Montserrat Classic"/>
                <a:sym typeface="Montserrat Classic"/>
              </a:rPr>
              <a:t>03</a:t>
            </a:r>
          </a:p>
        </p:txBody>
      </p:sp>
      <p:sp>
        <p:nvSpPr>
          <p:cNvPr name="AutoShape 57" id="57"/>
          <p:cNvSpPr/>
          <p:nvPr/>
        </p:nvSpPr>
        <p:spPr>
          <a:xfrm>
            <a:off x="14357065" y="5983451"/>
            <a:ext cx="0" cy="1268271"/>
          </a:xfrm>
          <a:prstGeom prst="line">
            <a:avLst/>
          </a:prstGeom>
          <a:ln cap="flat" w="28575">
            <a:solidFill>
              <a:srgbClr val="004AAD"/>
            </a:solidFill>
            <a:prstDash val="solid"/>
            <a:headEnd type="oval" len="lg" w="lg"/>
            <a:tailEnd type="triangle" len="med" w="lg"/>
          </a:ln>
        </p:spPr>
      </p:sp>
      <p:grpSp>
        <p:nvGrpSpPr>
          <p:cNvPr name="Group 58" id="58"/>
          <p:cNvGrpSpPr>
            <a:grpSpLocks noChangeAspect="true"/>
          </p:cNvGrpSpPr>
          <p:nvPr/>
        </p:nvGrpSpPr>
        <p:grpSpPr>
          <a:xfrm rot="2700000">
            <a:off x="13401836" y="2246983"/>
            <a:ext cx="1910460" cy="1910460"/>
            <a:chOff x="0" y="0"/>
            <a:chExt cx="14400530" cy="14400530"/>
          </a:xfrm>
        </p:grpSpPr>
        <p:sp>
          <p:nvSpPr>
            <p:cNvPr name="Freeform 59" id="5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88BAFA"/>
            </a:solidFill>
          </p:spPr>
        </p:sp>
      </p:grpSp>
      <p:grpSp>
        <p:nvGrpSpPr>
          <p:cNvPr name="Group 60" id="60"/>
          <p:cNvGrpSpPr/>
          <p:nvPr/>
        </p:nvGrpSpPr>
        <p:grpSpPr>
          <a:xfrm rot="0">
            <a:off x="13547463" y="2392610"/>
            <a:ext cx="1619205" cy="1619205"/>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2" id="62"/>
            <p:cNvSpPr txBox="true"/>
            <p:nvPr/>
          </p:nvSpPr>
          <p:spPr>
            <a:xfrm>
              <a:off x="76200" y="-38100"/>
              <a:ext cx="660400" cy="774700"/>
            </a:xfrm>
            <a:prstGeom prst="rect">
              <a:avLst/>
            </a:prstGeom>
          </p:spPr>
          <p:txBody>
            <a:bodyPr anchor="ctr" rtlCol="false" tIns="38129" lIns="38129" bIns="38129" rIns="38129"/>
            <a:lstStyle/>
            <a:p>
              <a:pPr algn="ctr">
                <a:lnSpc>
                  <a:spcPts val="2852"/>
                </a:lnSpc>
              </a:pPr>
            </a:p>
          </p:txBody>
        </p:sp>
      </p:grpSp>
      <p:sp>
        <p:nvSpPr>
          <p:cNvPr name="TextBox 63" id="63"/>
          <p:cNvSpPr txBox="true"/>
          <p:nvPr/>
        </p:nvSpPr>
        <p:spPr>
          <a:xfrm rot="0">
            <a:off x="13672127" y="2878777"/>
            <a:ext cx="1369877" cy="856421"/>
          </a:xfrm>
          <a:prstGeom prst="rect">
            <a:avLst/>
          </a:prstGeom>
        </p:spPr>
        <p:txBody>
          <a:bodyPr anchor="t" rtlCol="false" tIns="0" lIns="0" bIns="0" rIns="0">
            <a:spAutoFit/>
          </a:bodyPr>
          <a:lstStyle/>
          <a:p>
            <a:pPr algn="ctr">
              <a:lnSpc>
                <a:spcPts val="6224"/>
              </a:lnSpc>
            </a:pPr>
            <a:r>
              <a:rPr lang="en-US" sz="7073">
                <a:solidFill>
                  <a:srgbClr val="88BAFA"/>
                </a:solidFill>
                <a:latin typeface="Montserrat Classic"/>
                <a:ea typeface="Montserrat Classic"/>
                <a:cs typeface="Montserrat Classic"/>
                <a:sym typeface="Montserrat Classic"/>
              </a:rPr>
              <a:t>05</a:t>
            </a:r>
          </a:p>
        </p:txBody>
      </p:sp>
      <p:grpSp>
        <p:nvGrpSpPr>
          <p:cNvPr name="Group 64" id="64"/>
          <p:cNvGrpSpPr>
            <a:grpSpLocks noChangeAspect="true"/>
          </p:cNvGrpSpPr>
          <p:nvPr/>
        </p:nvGrpSpPr>
        <p:grpSpPr>
          <a:xfrm rot="-8100000">
            <a:off x="10813117" y="6683079"/>
            <a:ext cx="1910460" cy="1910460"/>
            <a:chOff x="0" y="0"/>
            <a:chExt cx="14400530" cy="14400530"/>
          </a:xfrm>
        </p:grpSpPr>
        <p:sp>
          <p:nvSpPr>
            <p:cNvPr name="Freeform 65" id="6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8B6FF"/>
            </a:solidFill>
          </p:spPr>
        </p:sp>
      </p:grpSp>
      <p:grpSp>
        <p:nvGrpSpPr>
          <p:cNvPr name="Group 66" id="66"/>
          <p:cNvGrpSpPr/>
          <p:nvPr/>
        </p:nvGrpSpPr>
        <p:grpSpPr>
          <a:xfrm rot="0">
            <a:off x="10958744" y="6828706"/>
            <a:ext cx="1619205" cy="161920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8" id="68"/>
            <p:cNvSpPr txBox="true"/>
            <p:nvPr/>
          </p:nvSpPr>
          <p:spPr>
            <a:xfrm>
              <a:off x="76200" y="-38100"/>
              <a:ext cx="660400" cy="774700"/>
            </a:xfrm>
            <a:prstGeom prst="rect">
              <a:avLst/>
            </a:prstGeom>
          </p:spPr>
          <p:txBody>
            <a:bodyPr anchor="ctr" rtlCol="false" tIns="38129" lIns="38129" bIns="38129" rIns="38129"/>
            <a:lstStyle/>
            <a:p>
              <a:pPr algn="ctr">
                <a:lnSpc>
                  <a:spcPts val="2852"/>
                </a:lnSpc>
              </a:pPr>
            </a:p>
          </p:txBody>
        </p:sp>
      </p:grpSp>
      <p:sp>
        <p:nvSpPr>
          <p:cNvPr name="TextBox 69" id="69"/>
          <p:cNvSpPr txBox="true"/>
          <p:nvPr/>
        </p:nvSpPr>
        <p:spPr>
          <a:xfrm rot="0">
            <a:off x="11083408" y="7314873"/>
            <a:ext cx="1369877" cy="856421"/>
          </a:xfrm>
          <a:prstGeom prst="rect">
            <a:avLst/>
          </a:prstGeom>
        </p:spPr>
        <p:txBody>
          <a:bodyPr anchor="t" rtlCol="false" tIns="0" lIns="0" bIns="0" rIns="0">
            <a:spAutoFit/>
          </a:bodyPr>
          <a:lstStyle/>
          <a:p>
            <a:pPr algn="ctr">
              <a:lnSpc>
                <a:spcPts val="6224"/>
              </a:lnSpc>
            </a:pPr>
            <a:r>
              <a:rPr lang="en-US" sz="7073">
                <a:solidFill>
                  <a:srgbClr val="38B6FF"/>
                </a:solidFill>
                <a:latin typeface="Montserrat Classic"/>
                <a:ea typeface="Montserrat Classic"/>
                <a:cs typeface="Montserrat Classic"/>
                <a:sym typeface="Montserrat Classic"/>
              </a:rPr>
              <a:t>04</a:t>
            </a:r>
          </a:p>
        </p:txBody>
      </p:sp>
      <p:sp>
        <p:nvSpPr>
          <p:cNvPr name="AutoShape 70" id="70"/>
          <p:cNvSpPr/>
          <p:nvPr/>
        </p:nvSpPr>
        <p:spPr>
          <a:xfrm>
            <a:off x="11768347" y="4196588"/>
            <a:ext cx="0" cy="792647"/>
          </a:xfrm>
          <a:prstGeom prst="line">
            <a:avLst/>
          </a:prstGeom>
          <a:ln cap="flat" w="28575">
            <a:solidFill>
              <a:srgbClr val="004AAD"/>
            </a:solidFill>
            <a:prstDash val="solid"/>
            <a:headEnd type="triangle" len="med" w="lg"/>
            <a:tailEnd type="oval" len="lg" w="lg"/>
          </a:ln>
        </p:spPr>
      </p:sp>
      <p:grpSp>
        <p:nvGrpSpPr>
          <p:cNvPr name="Group 71" id="71"/>
          <p:cNvGrpSpPr/>
          <p:nvPr/>
        </p:nvGrpSpPr>
        <p:grpSpPr>
          <a:xfrm rot="-10800000">
            <a:off x="3192588" y="5049929"/>
            <a:ext cx="12225964" cy="872828"/>
            <a:chOff x="0" y="0"/>
            <a:chExt cx="50521512" cy="3606800"/>
          </a:xfrm>
        </p:grpSpPr>
        <p:sp>
          <p:nvSpPr>
            <p:cNvPr name="Freeform 72" id="72"/>
            <p:cNvSpPr/>
            <p:nvPr/>
          </p:nvSpPr>
          <p:spPr>
            <a:xfrm flipH="false" flipV="false" rot="0">
              <a:off x="0" y="0"/>
              <a:ext cx="50521512" cy="3606800"/>
            </a:xfrm>
            <a:custGeom>
              <a:avLst/>
              <a:gdLst/>
              <a:ahLst/>
              <a:cxnLst/>
              <a:rect r="r" b="b" t="t" l="l"/>
              <a:pathLst>
                <a:path h="3606800" w="50521512">
                  <a:moveTo>
                    <a:pt x="50521512" y="0"/>
                  </a:moveTo>
                  <a:lnTo>
                    <a:pt x="1041400" y="0"/>
                  </a:lnTo>
                  <a:lnTo>
                    <a:pt x="0" y="1803400"/>
                  </a:lnTo>
                  <a:lnTo>
                    <a:pt x="1041400" y="3606800"/>
                  </a:lnTo>
                  <a:lnTo>
                    <a:pt x="50521512" y="3606800"/>
                  </a:lnTo>
                  <a:lnTo>
                    <a:pt x="49480112" y="1803400"/>
                  </a:lnTo>
                  <a:close/>
                </a:path>
              </a:pathLst>
            </a:custGeom>
            <a:solidFill>
              <a:srgbClr val="4C98FF"/>
            </a:solidFill>
          </p:spPr>
        </p:sp>
      </p:grpSp>
      <p:sp>
        <p:nvSpPr>
          <p:cNvPr name="TextBox 73" id="73"/>
          <p:cNvSpPr txBox="true"/>
          <p:nvPr/>
        </p:nvSpPr>
        <p:spPr>
          <a:xfrm rot="0">
            <a:off x="3563684" y="5139915"/>
            <a:ext cx="11231889" cy="623642"/>
          </a:xfrm>
          <a:prstGeom prst="rect">
            <a:avLst/>
          </a:prstGeom>
        </p:spPr>
        <p:txBody>
          <a:bodyPr anchor="t" rtlCol="false" tIns="0" lIns="0" bIns="0" rIns="0">
            <a:spAutoFit/>
          </a:bodyPr>
          <a:lstStyle/>
          <a:p>
            <a:pPr algn="ctr">
              <a:lnSpc>
                <a:spcPts val="5001"/>
              </a:lnSpc>
              <a:spcBef>
                <a:spcPct val="0"/>
              </a:spcBef>
            </a:pPr>
            <a:r>
              <a:rPr lang="en-US" b="true" sz="3572">
                <a:solidFill>
                  <a:srgbClr val="FFFFFF"/>
                </a:solidFill>
                <a:latin typeface="Montserrat Classic Bold"/>
                <a:ea typeface="Montserrat Classic Bold"/>
                <a:cs typeface="Montserrat Classic Bold"/>
                <a:sym typeface="Montserrat Classic Bold"/>
              </a:rPr>
              <a:t>DATA COLLECTION AND PREPROCESSING </a:t>
            </a:r>
          </a:p>
        </p:txBody>
      </p:sp>
      <p:sp>
        <p:nvSpPr>
          <p:cNvPr name="TextBox 74" id="74"/>
          <p:cNvSpPr txBox="true"/>
          <p:nvPr/>
        </p:nvSpPr>
        <p:spPr>
          <a:xfrm rot="0">
            <a:off x="2580036" y="7216402"/>
            <a:ext cx="2844310" cy="1639443"/>
          </a:xfrm>
          <a:prstGeom prst="rect">
            <a:avLst/>
          </a:prstGeom>
        </p:spPr>
        <p:txBody>
          <a:bodyPr anchor="t" rtlCol="false" tIns="0" lIns="0" bIns="0" rIns="0">
            <a:spAutoFit/>
          </a:bodyPr>
          <a:lstStyle/>
          <a:p>
            <a:pPr algn="ctr">
              <a:lnSpc>
                <a:spcPts val="3275"/>
              </a:lnSpc>
            </a:pPr>
            <a:r>
              <a:rPr lang="en-US" b="true" sz="2799">
                <a:solidFill>
                  <a:srgbClr val="004AAD"/>
                </a:solidFill>
                <a:latin typeface="Montserrat Classic Bold"/>
                <a:ea typeface="Montserrat Classic Bold"/>
                <a:cs typeface="Montserrat Classic Bold"/>
                <a:sym typeface="Montserrat Classic Bold"/>
              </a:rPr>
              <a:t>MAPPING ZIP CODES WITH CENSUS TRACT DATASET</a:t>
            </a:r>
          </a:p>
        </p:txBody>
      </p:sp>
      <p:sp>
        <p:nvSpPr>
          <p:cNvPr name="TextBox 75" id="75"/>
          <p:cNvSpPr txBox="true"/>
          <p:nvPr/>
        </p:nvSpPr>
        <p:spPr>
          <a:xfrm rot="0">
            <a:off x="5303769" y="2572919"/>
            <a:ext cx="2574282" cy="1639443"/>
          </a:xfrm>
          <a:prstGeom prst="rect">
            <a:avLst/>
          </a:prstGeom>
        </p:spPr>
        <p:txBody>
          <a:bodyPr anchor="t" rtlCol="false" tIns="0" lIns="0" bIns="0" rIns="0">
            <a:spAutoFit/>
          </a:bodyPr>
          <a:lstStyle/>
          <a:p>
            <a:pPr algn="ctr">
              <a:lnSpc>
                <a:spcPts val="3275"/>
              </a:lnSpc>
            </a:pPr>
            <a:r>
              <a:rPr lang="en-US" b="true" sz="2799" spc="36">
                <a:solidFill>
                  <a:srgbClr val="004AAD"/>
                </a:solidFill>
                <a:latin typeface="Montserrat Classic Bold"/>
                <a:ea typeface="Montserrat Classic Bold"/>
                <a:cs typeface="Montserrat Classic Bold"/>
                <a:sym typeface="Montserrat Classic Bold"/>
              </a:rPr>
              <a:t>FEATURE SELECTION FROM RAW DATA</a:t>
            </a:r>
          </a:p>
        </p:txBody>
      </p:sp>
      <p:sp>
        <p:nvSpPr>
          <p:cNvPr name="TextBox 76" id="76"/>
          <p:cNvSpPr txBox="true"/>
          <p:nvPr/>
        </p:nvSpPr>
        <p:spPr>
          <a:xfrm rot="0">
            <a:off x="7940397" y="7340141"/>
            <a:ext cx="2574282" cy="820293"/>
          </a:xfrm>
          <a:prstGeom prst="rect">
            <a:avLst/>
          </a:prstGeom>
        </p:spPr>
        <p:txBody>
          <a:bodyPr anchor="t" rtlCol="false" tIns="0" lIns="0" bIns="0" rIns="0">
            <a:spAutoFit/>
          </a:bodyPr>
          <a:lstStyle/>
          <a:p>
            <a:pPr algn="ctr">
              <a:lnSpc>
                <a:spcPts val="3275"/>
              </a:lnSpc>
            </a:pPr>
            <a:r>
              <a:rPr lang="en-US" b="true" sz="2799">
                <a:solidFill>
                  <a:srgbClr val="026EFF"/>
                </a:solidFill>
                <a:latin typeface="Montserrat Classic Bold"/>
                <a:ea typeface="Montserrat Classic Bold"/>
                <a:cs typeface="Montserrat Classic Bold"/>
                <a:sym typeface="Montserrat Classic Bold"/>
              </a:rPr>
              <a:t>OUTLIER ANALYSIS</a:t>
            </a:r>
          </a:p>
        </p:txBody>
      </p:sp>
      <p:sp>
        <p:nvSpPr>
          <p:cNvPr name="TextBox 77" id="77"/>
          <p:cNvSpPr txBox="true"/>
          <p:nvPr/>
        </p:nvSpPr>
        <p:spPr>
          <a:xfrm rot="0">
            <a:off x="10481206" y="2572919"/>
            <a:ext cx="2574282" cy="1639443"/>
          </a:xfrm>
          <a:prstGeom prst="rect">
            <a:avLst/>
          </a:prstGeom>
        </p:spPr>
        <p:txBody>
          <a:bodyPr anchor="t" rtlCol="false" tIns="0" lIns="0" bIns="0" rIns="0">
            <a:spAutoFit/>
          </a:bodyPr>
          <a:lstStyle/>
          <a:p>
            <a:pPr algn="ctr">
              <a:lnSpc>
                <a:spcPts val="3275"/>
              </a:lnSpc>
            </a:pPr>
            <a:r>
              <a:rPr lang="en-US" b="true" sz="2799">
                <a:solidFill>
                  <a:srgbClr val="38B6FF"/>
                </a:solidFill>
                <a:latin typeface="Montserrat Classic Bold"/>
                <a:ea typeface="Montserrat Classic Bold"/>
                <a:cs typeface="Montserrat Classic Bold"/>
                <a:sym typeface="Montserrat Classic Bold"/>
              </a:rPr>
              <a:t>I</a:t>
            </a:r>
            <a:r>
              <a:rPr lang="en-US" b="true" sz="2799">
                <a:solidFill>
                  <a:srgbClr val="38B6FF"/>
                </a:solidFill>
                <a:latin typeface="Montserrat Classic Bold"/>
                <a:ea typeface="Montserrat Classic Bold"/>
                <a:cs typeface="Montserrat Classic Bold"/>
                <a:sym typeface="Montserrat Classic Bold"/>
              </a:rPr>
              <a:t>NDICATOR LABELLING FOR RISK ASSESSMENT</a:t>
            </a:r>
          </a:p>
        </p:txBody>
      </p:sp>
      <p:sp>
        <p:nvSpPr>
          <p:cNvPr name="TextBox 78" id="78"/>
          <p:cNvSpPr txBox="true"/>
          <p:nvPr/>
        </p:nvSpPr>
        <p:spPr>
          <a:xfrm rot="0">
            <a:off x="13069924" y="7216402"/>
            <a:ext cx="2574282" cy="1639443"/>
          </a:xfrm>
          <a:prstGeom prst="rect">
            <a:avLst/>
          </a:prstGeom>
        </p:spPr>
        <p:txBody>
          <a:bodyPr anchor="t" rtlCol="false" tIns="0" lIns="0" bIns="0" rIns="0">
            <a:spAutoFit/>
          </a:bodyPr>
          <a:lstStyle/>
          <a:p>
            <a:pPr algn="ctr">
              <a:lnSpc>
                <a:spcPts val="3275"/>
              </a:lnSpc>
            </a:pPr>
            <a:r>
              <a:rPr lang="en-US" b="true" sz="2799">
                <a:solidFill>
                  <a:srgbClr val="88BAFA"/>
                </a:solidFill>
                <a:latin typeface="Montserrat Classic Bold"/>
                <a:ea typeface="Montserrat Classic Bold"/>
                <a:cs typeface="Montserrat Classic Bold"/>
                <a:sym typeface="Montserrat Classic Bold"/>
              </a:rPr>
              <a:t>CLUSTERING USING K-MEANS ALGORITHM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14911376" y="9738128"/>
            <a:ext cx="36217504" cy="2007530"/>
            <a:chOff x="0" y="0"/>
            <a:chExt cx="48290005" cy="2676707"/>
          </a:xfrm>
        </p:grpSpPr>
        <p:grpSp>
          <p:nvGrpSpPr>
            <p:cNvPr name="Group 16" id="16"/>
            <p:cNvGrpSpPr/>
            <p:nvPr/>
          </p:nvGrpSpPr>
          <p:grpSpPr>
            <a:xfrm rot="-10800000">
              <a:off x="24145003" y="204466"/>
              <a:ext cx="24145003" cy="2370007"/>
              <a:chOff x="0" y="0"/>
              <a:chExt cx="4359236" cy="427891"/>
            </a:xfrm>
          </p:grpSpPr>
          <p:sp>
            <p:nvSpPr>
              <p:cNvPr name="Freeform 17" id="17"/>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8" id="18"/>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24876995" y="0"/>
              <a:ext cx="22681018" cy="2370007"/>
              <a:chOff x="0" y="0"/>
              <a:chExt cx="4094922" cy="427891"/>
            </a:xfrm>
          </p:grpSpPr>
          <p:sp>
            <p:nvSpPr>
              <p:cNvPr name="Freeform 20" id="20"/>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1" id="21"/>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2" id="22"/>
            <p:cNvGrpSpPr/>
            <p:nvPr/>
          </p:nvGrpSpPr>
          <p:grpSpPr>
            <a:xfrm rot="0">
              <a:off x="0" y="102233"/>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731992" y="306699"/>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8" id="28"/>
          <p:cNvGrpSpPr/>
          <p:nvPr/>
        </p:nvGrpSpPr>
        <p:grpSpPr>
          <a:xfrm rot="0">
            <a:off x="-728199" y="-41875"/>
            <a:ext cx="18388289" cy="1459960"/>
            <a:chOff x="0" y="0"/>
            <a:chExt cx="4426527" cy="351449"/>
          </a:xfrm>
        </p:grpSpPr>
        <p:sp>
          <p:nvSpPr>
            <p:cNvPr name="Freeform 29" id="29"/>
            <p:cNvSpPr/>
            <p:nvPr/>
          </p:nvSpPr>
          <p:spPr>
            <a:xfrm flipH="false" flipV="false" rot="0">
              <a:off x="0" y="0"/>
              <a:ext cx="4426527" cy="351449"/>
            </a:xfrm>
            <a:custGeom>
              <a:avLst/>
              <a:gdLst/>
              <a:ahLst/>
              <a:cxnLst/>
              <a:rect r="r" b="b" t="t" l="l"/>
              <a:pathLst>
                <a:path h="351449" w="4426527">
                  <a:moveTo>
                    <a:pt x="4223327" y="0"/>
                  </a:moveTo>
                  <a:lnTo>
                    <a:pt x="0" y="0"/>
                  </a:lnTo>
                  <a:lnTo>
                    <a:pt x="0" y="351449"/>
                  </a:lnTo>
                  <a:lnTo>
                    <a:pt x="4223327" y="351449"/>
                  </a:lnTo>
                  <a:lnTo>
                    <a:pt x="4426527" y="175725"/>
                  </a:lnTo>
                  <a:lnTo>
                    <a:pt x="4223327" y="0"/>
                  </a:lnTo>
                  <a:close/>
                </a:path>
              </a:pathLst>
            </a:custGeom>
            <a:solidFill>
              <a:srgbClr val="003884">
                <a:alpha val="53725"/>
              </a:srgbClr>
            </a:solidFill>
          </p:spPr>
        </p:sp>
        <p:sp>
          <p:nvSpPr>
            <p:cNvPr name="TextBox 30" id="30"/>
            <p:cNvSpPr txBox="true"/>
            <p:nvPr/>
          </p:nvSpPr>
          <p:spPr>
            <a:xfrm>
              <a:off x="0" y="-28575"/>
              <a:ext cx="4312227" cy="380024"/>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466725" y="0"/>
            <a:ext cx="8000982" cy="1411934"/>
            <a:chOff x="0" y="0"/>
            <a:chExt cx="1926039" cy="339888"/>
          </a:xfrm>
        </p:grpSpPr>
        <p:sp>
          <p:nvSpPr>
            <p:cNvPr name="Freeform 32" id="32"/>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33" id="33"/>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34" id="34"/>
          <p:cNvGrpSpPr/>
          <p:nvPr/>
        </p:nvGrpSpPr>
        <p:grpSpPr>
          <a:xfrm rot="0">
            <a:off x="10089631" y="2837172"/>
            <a:ext cx="7995560" cy="4485673"/>
            <a:chOff x="0" y="0"/>
            <a:chExt cx="2105826" cy="1181412"/>
          </a:xfrm>
        </p:grpSpPr>
        <p:sp>
          <p:nvSpPr>
            <p:cNvPr name="Freeform 35" id="35"/>
            <p:cNvSpPr/>
            <p:nvPr/>
          </p:nvSpPr>
          <p:spPr>
            <a:xfrm flipH="false" flipV="false" rot="0">
              <a:off x="0" y="0"/>
              <a:ext cx="2105827" cy="1181412"/>
            </a:xfrm>
            <a:custGeom>
              <a:avLst/>
              <a:gdLst/>
              <a:ahLst/>
              <a:cxnLst/>
              <a:rect r="r" b="b" t="t" l="l"/>
              <a:pathLst>
                <a:path h="1181412" w="2105827">
                  <a:moveTo>
                    <a:pt x="11619" y="0"/>
                  </a:moveTo>
                  <a:lnTo>
                    <a:pt x="2094207" y="0"/>
                  </a:lnTo>
                  <a:cubicBezTo>
                    <a:pt x="2100624" y="0"/>
                    <a:pt x="2105827" y="5202"/>
                    <a:pt x="2105827" y="11619"/>
                  </a:cubicBezTo>
                  <a:lnTo>
                    <a:pt x="2105827" y="1169793"/>
                  </a:lnTo>
                  <a:cubicBezTo>
                    <a:pt x="2105827" y="1176210"/>
                    <a:pt x="2100624" y="1181412"/>
                    <a:pt x="2094207" y="1181412"/>
                  </a:cubicBezTo>
                  <a:lnTo>
                    <a:pt x="11619" y="1181412"/>
                  </a:lnTo>
                  <a:cubicBezTo>
                    <a:pt x="5202" y="1181412"/>
                    <a:pt x="0" y="1176210"/>
                    <a:pt x="0" y="1169793"/>
                  </a:cubicBezTo>
                  <a:lnTo>
                    <a:pt x="0" y="11619"/>
                  </a:lnTo>
                  <a:cubicBezTo>
                    <a:pt x="0" y="5202"/>
                    <a:pt x="5202" y="0"/>
                    <a:pt x="11619" y="0"/>
                  </a:cubicBezTo>
                  <a:close/>
                </a:path>
              </a:pathLst>
            </a:custGeom>
            <a:solidFill>
              <a:srgbClr val="003884"/>
            </a:solidFill>
          </p:spPr>
        </p:sp>
        <p:sp>
          <p:nvSpPr>
            <p:cNvPr name="TextBox 36" id="36"/>
            <p:cNvSpPr txBox="true"/>
            <p:nvPr/>
          </p:nvSpPr>
          <p:spPr>
            <a:xfrm>
              <a:off x="0" y="-47625"/>
              <a:ext cx="2105826" cy="1229037"/>
            </a:xfrm>
            <a:prstGeom prst="rect">
              <a:avLst/>
            </a:prstGeom>
          </p:spPr>
          <p:txBody>
            <a:bodyPr anchor="ctr" rtlCol="false" tIns="50800" lIns="50800" bIns="50800" rIns="50800"/>
            <a:lstStyle/>
            <a:p>
              <a:pPr algn="ctr">
                <a:lnSpc>
                  <a:spcPts val="2608"/>
                </a:lnSpc>
              </a:pPr>
            </a:p>
          </p:txBody>
        </p:sp>
      </p:grpSp>
      <p:sp>
        <p:nvSpPr>
          <p:cNvPr name="Freeform 37" id="37"/>
          <p:cNvSpPr/>
          <p:nvPr/>
        </p:nvSpPr>
        <p:spPr>
          <a:xfrm flipH="false" flipV="false" rot="0">
            <a:off x="0" y="1404884"/>
            <a:ext cx="10089631" cy="8205141"/>
          </a:xfrm>
          <a:custGeom>
            <a:avLst/>
            <a:gdLst/>
            <a:ahLst/>
            <a:cxnLst/>
            <a:rect r="r" b="b" t="t" l="l"/>
            <a:pathLst>
              <a:path h="8205141" w="10089631">
                <a:moveTo>
                  <a:pt x="0" y="0"/>
                </a:moveTo>
                <a:lnTo>
                  <a:pt x="10089631" y="0"/>
                </a:lnTo>
                <a:lnTo>
                  <a:pt x="10089631" y="8205141"/>
                </a:lnTo>
                <a:lnTo>
                  <a:pt x="0" y="8205141"/>
                </a:lnTo>
                <a:lnTo>
                  <a:pt x="0" y="0"/>
                </a:lnTo>
                <a:close/>
              </a:path>
            </a:pathLst>
          </a:custGeom>
          <a:blipFill>
            <a:blip r:embed="rId2"/>
            <a:stretch>
              <a:fillRect l="0" t="0" r="0" b="0"/>
            </a:stretch>
          </a:blipFill>
        </p:spPr>
      </p:sp>
      <p:sp>
        <p:nvSpPr>
          <p:cNvPr name="TextBox 38" id="38"/>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39" id="39"/>
          <p:cNvSpPr txBox="true"/>
          <p:nvPr/>
        </p:nvSpPr>
        <p:spPr>
          <a:xfrm rot="0">
            <a:off x="6922770" y="55574"/>
            <a:ext cx="9825340" cy="13563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CLUSTERING USING K-MEANS ALGORITHM</a:t>
            </a:r>
          </a:p>
        </p:txBody>
      </p:sp>
      <p:sp>
        <p:nvSpPr>
          <p:cNvPr name="TextBox 40" id="40"/>
          <p:cNvSpPr txBox="true"/>
          <p:nvPr/>
        </p:nvSpPr>
        <p:spPr>
          <a:xfrm rot="0">
            <a:off x="10089631" y="3029043"/>
            <a:ext cx="7961289" cy="4063832"/>
          </a:xfrm>
          <a:prstGeom prst="rect">
            <a:avLst/>
          </a:prstGeom>
        </p:spPr>
        <p:txBody>
          <a:bodyPr anchor="t" rtlCol="false" tIns="0" lIns="0" bIns="0" rIns="0">
            <a:spAutoFit/>
          </a:bodyPr>
          <a:lstStyle/>
          <a:p>
            <a:pPr algn="ctr">
              <a:lnSpc>
                <a:spcPts val="4242"/>
              </a:lnSpc>
            </a:pPr>
            <a:r>
              <a:rPr lang="en-US" b="true" sz="3263" u="sng">
                <a:solidFill>
                  <a:srgbClr val="FFFFFF"/>
                </a:solidFill>
                <a:latin typeface="IBM Plex Sans Bold"/>
                <a:ea typeface="IBM Plex Sans Bold"/>
                <a:cs typeface="IBM Plex Sans Bold"/>
                <a:sym typeface="IBM Plex Sans Bold"/>
              </a:rPr>
              <a:t>K-Means Clustering in Data Preprocessing</a:t>
            </a:r>
          </a:p>
          <a:p>
            <a:pPr algn="ctr">
              <a:lnSpc>
                <a:spcPts val="2682"/>
              </a:lnSpc>
            </a:pPr>
          </a:p>
          <a:p>
            <a:pPr algn="ctr">
              <a:lnSpc>
                <a:spcPts val="4242"/>
              </a:lnSpc>
              <a:spcBef>
                <a:spcPct val="0"/>
              </a:spcBef>
            </a:pPr>
            <a:r>
              <a:rPr lang="en-US" b="true" sz="3263">
                <a:solidFill>
                  <a:srgbClr val="FFFFFF"/>
                </a:solidFill>
                <a:latin typeface="IBM Plex Sans Bold"/>
                <a:ea typeface="IBM Plex Sans Bold"/>
                <a:cs typeface="IBM Plex Sans Bold"/>
                <a:sym typeface="IBM Plex Sans Bold"/>
              </a:rPr>
              <a:t> </a:t>
            </a:r>
            <a:r>
              <a:rPr lang="en-US" b="true" sz="3263">
                <a:solidFill>
                  <a:srgbClr val="FFFFFF"/>
                </a:solidFill>
                <a:latin typeface="IBM Plex Sans Bold"/>
                <a:ea typeface="IBM Plex Sans Bold"/>
                <a:cs typeface="IBM Plex Sans Bold"/>
                <a:sym typeface="IBM Plex Sans Bold"/>
              </a:rPr>
              <a:t>It entails organizing ZIP codes into clusters based on the similarity score of their features. Once these clusters are established, models are trained individually on each cluster.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14911376" y="9738128"/>
            <a:ext cx="36217504" cy="2007530"/>
            <a:chOff x="0" y="0"/>
            <a:chExt cx="48290005" cy="2676707"/>
          </a:xfrm>
        </p:grpSpPr>
        <p:grpSp>
          <p:nvGrpSpPr>
            <p:cNvPr name="Group 16" id="16"/>
            <p:cNvGrpSpPr/>
            <p:nvPr/>
          </p:nvGrpSpPr>
          <p:grpSpPr>
            <a:xfrm rot="-10800000">
              <a:off x="24145003" y="204466"/>
              <a:ext cx="24145003" cy="2370007"/>
              <a:chOff x="0" y="0"/>
              <a:chExt cx="4359236" cy="427891"/>
            </a:xfrm>
          </p:grpSpPr>
          <p:sp>
            <p:nvSpPr>
              <p:cNvPr name="Freeform 17" id="17"/>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8" id="18"/>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24876995" y="0"/>
              <a:ext cx="22681018" cy="2370007"/>
              <a:chOff x="0" y="0"/>
              <a:chExt cx="4094922" cy="427891"/>
            </a:xfrm>
          </p:grpSpPr>
          <p:sp>
            <p:nvSpPr>
              <p:cNvPr name="Freeform 20" id="20"/>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1" id="21"/>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2" id="22"/>
            <p:cNvGrpSpPr/>
            <p:nvPr/>
          </p:nvGrpSpPr>
          <p:grpSpPr>
            <a:xfrm rot="0">
              <a:off x="0" y="102233"/>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731992" y="306699"/>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8" id="28"/>
          <p:cNvGrpSpPr/>
          <p:nvPr/>
        </p:nvGrpSpPr>
        <p:grpSpPr>
          <a:xfrm rot="0">
            <a:off x="-728199" y="-41875"/>
            <a:ext cx="18388289" cy="1459960"/>
            <a:chOff x="0" y="0"/>
            <a:chExt cx="4426527" cy="351449"/>
          </a:xfrm>
        </p:grpSpPr>
        <p:sp>
          <p:nvSpPr>
            <p:cNvPr name="Freeform 29" id="29"/>
            <p:cNvSpPr/>
            <p:nvPr/>
          </p:nvSpPr>
          <p:spPr>
            <a:xfrm flipH="false" flipV="false" rot="0">
              <a:off x="0" y="0"/>
              <a:ext cx="4426527" cy="351449"/>
            </a:xfrm>
            <a:custGeom>
              <a:avLst/>
              <a:gdLst/>
              <a:ahLst/>
              <a:cxnLst/>
              <a:rect r="r" b="b" t="t" l="l"/>
              <a:pathLst>
                <a:path h="351449" w="4426527">
                  <a:moveTo>
                    <a:pt x="4223327" y="0"/>
                  </a:moveTo>
                  <a:lnTo>
                    <a:pt x="0" y="0"/>
                  </a:lnTo>
                  <a:lnTo>
                    <a:pt x="0" y="351449"/>
                  </a:lnTo>
                  <a:lnTo>
                    <a:pt x="4223327" y="351449"/>
                  </a:lnTo>
                  <a:lnTo>
                    <a:pt x="4426527" y="175725"/>
                  </a:lnTo>
                  <a:lnTo>
                    <a:pt x="4223327" y="0"/>
                  </a:lnTo>
                  <a:close/>
                </a:path>
              </a:pathLst>
            </a:custGeom>
            <a:solidFill>
              <a:srgbClr val="003884">
                <a:alpha val="53725"/>
              </a:srgbClr>
            </a:solidFill>
          </p:spPr>
        </p:sp>
        <p:sp>
          <p:nvSpPr>
            <p:cNvPr name="TextBox 30" id="30"/>
            <p:cNvSpPr txBox="true"/>
            <p:nvPr/>
          </p:nvSpPr>
          <p:spPr>
            <a:xfrm>
              <a:off x="0" y="-28575"/>
              <a:ext cx="4312227" cy="380024"/>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466725" y="0"/>
            <a:ext cx="8000982" cy="1411934"/>
            <a:chOff x="0" y="0"/>
            <a:chExt cx="1926039" cy="339888"/>
          </a:xfrm>
        </p:grpSpPr>
        <p:sp>
          <p:nvSpPr>
            <p:cNvPr name="Freeform 32" id="32"/>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33" id="33"/>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Freeform 34" id="34"/>
          <p:cNvSpPr/>
          <p:nvPr/>
        </p:nvSpPr>
        <p:spPr>
          <a:xfrm flipH="false" flipV="false" rot="0">
            <a:off x="835666" y="1527728"/>
            <a:ext cx="5356262" cy="5356262"/>
          </a:xfrm>
          <a:custGeom>
            <a:avLst/>
            <a:gdLst/>
            <a:ahLst/>
            <a:cxnLst/>
            <a:rect r="r" b="b" t="t" l="l"/>
            <a:pathLst>
              <a:path h="5356262" w="5356262">
                <a:moveTo>
                  <a:pt x="0" y="0"/>
                </a:moveTo>
                <a:lnTo>
                  <a:pt x="5356262" y="0"/>
                </a:lnTo>
                <a:lnTo>
                  <a:pt x="5356262" y="5356262"/>
                </a:lnTo>
                <a:lnTo>
                  <a:pt x="0" y="5356262"/>
                </a:lnTo>
                <a:lnTo>
                  <a:pt x="0" y="0"/>
                </a:lnTo>
                <a:close/>
              </a:path>
            </a:pathLst>
          </a:custGeom>
          <a:blipFill>
            <a:blip r:embed="rId2"/>
            <a:stretch>
              <a:fillRect l="0" t="0" r="0" b="0"/>
            </a:stretch>
          </a:blipFill>
        </p:spPr>
      </p:sp>
      <p:sp>
        <p:nvSpPr>
          <p:cNvPr name="Freeform 35" id="35"/>
          <p:cNvSpPr/>
          <p:nvPr/>
        </p:nvSpPr>
        <p:spPr>
          <a:xfrm flipH="false" flipV="false" rot="0">
            <a:off x="6322260" y="1527728"/>
            <a:ext cx="5356262" cy="5356262"/>
          </a:xfrm>
          <a:custGeom>
            <a:avLst/>
            <a:gdLst/>
            <a:ahLst/>
            <a:cxnLst/>
            <a:rect r="r" b="b" t="t" l="l"/>
            <a:pathLst>
              <a:path h="5356262" w="5356262">
                <a:moveTo>
                  <a:pt x="0" y="0"/>
                </a:moveTo>
                <a:lnTo>
                  <a:pt x="5356262" y="0"/>
                </a:lnTo>
                <a:lnTo>
                  <a:pt x="5356262" y="5356262"/>
                </a:lnTo>
                <a:lnTo>
                  <a:pt x="0" y="5356262"/>
                </a:lnTo>
                <a:lnTo>
                  <a:pt x="0" y="0"/>
                </a:lnTo>
                <a:close/>
              </a:path>
            </a:pathLst>
          </a:custGeom>
          <a:blipFill>
            <a:blip r:embed="rId3"/>
            <a:stretch>
              <a:fillRect l="0" t="0" r="0" b="0"/>
            </a:stretch>
          </a:blipFill>
        </p:spPr>
      </p:sp>
      <p:sp>
        <p:nvSpPr>
          <p:cNvPr name="Freeform 36" id="36"/>
          <p:cNvSpPr/>
          <p:nvPr/>
        </p:nvSpPr>
        <p:spPr>
          <a:xfrm flipH="false" flipV="false" rot="0">
            <a:off x="11678522" y="1527728"/>
            <a:ext cx="5356262" cy="5356262"/>
          </a:xfrm>
          <a:custGeom>
            <a:avLst/>
            <a:gdLst/>
            <a:ahLst/>
            <a:cxnLst/>
            <a:rect r="r" b="b" t="t" l="l"/>
            <a:pathLst>
              <a:path h="5356262" w="5356262">
                <a:moveTo>
                  <a:pt x="0" y="0"/>
                </a:moveTo>
                <a:lnTo>
                  <a:pt x="5356262" y="0"/>
                </a:lnTo>
                <a:lnTo>
                  <a:pt x="5356262" y="5356262"/>
                </a:lnTo>
                <a:lnTo>
                  <a:pt x="0" y="5356262"/>
                </a:lnTo>
                <a:lnTo>
                  <a:pt x="0" y="0"/>
                </a:lnTo>
                <a:close/>
              </a:path>
            </a:pathLst>
          </a:custGeom>
          <a:blipFill>
            <a:blip r:embed="rId4"/>
            <a:stretch>
              <a:fillRect l="0" t="0" r="0" b="0"/>
            </a:stretch>
          </a:blipFill>
        </p:spPr>
      </p:sp>
      <p:sp>
        <p:nvSpPr>
          <p:cNvPr name="TextBox 37" id="37"/>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38" id="38"/>
          <p:cNvSpPr txBox="true"/>
          <p:nvPr/>
        </p:nvSpPr>
        <p:spPr>
          <a:xfrm rot="0">
            <a:off x="6922770" y="308643"/>
            <a:ext cx="9825340"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NETWORK GRAPH CLUSTER</a:t>
            </a:r>
          </a:p>
        </p:txBody>
      </p:sp>
      <p:grpSp>
        <p:nvGrpSpPr>
          <p:cNvPr name="Group 39" id="39"/>
          <p:cNvGrpSpPr/>
          <p:nvPr/>
        </p:nvGrpSpPr>
        <p:grpSpPr>
          <a:xfrm rot="0">
            <a:off x="218882" y="6883990"/>
            <a:ext cx="17850237" cy="2698538"/>
            <a:chOff x="0" y="0"/>
            <a:chExt cx="4701297" cy="710726"/>
          </a:xfrm>
        </p:grpSpPr>
        <p:sp>
          <p:nvSpPr>
            <p:cNvPr name="Freeform 40" id="40"/>
            <p:cNvSpPr/>
            <p:nvPr/>
          </p:nvSpPr>
          <p:spPr>
            <a:xfrm flipH="false" flipV="false" rot="0">
              <a:off x="0" y="0"/>
              <a:ext cx="4701297" cy="710726"/>
            </a:xfrm>
            <a:custGeom>
              <a:avLst/>
              <a:gdLst/>
              <a:ahLst/>
              <a:cxnLst/>
              <a:rect r="r" b="b" t="t" l="l"/>
              <a:pathLst>
                <a:path h="710726" w="4701297">
                  <a:moveTo>
                    <a:pt x="5205" y="0"/>
                  </a:moveTo>
                  <a:lnTo>
                    <a:pt x="4696092" y="0"/>
                  </a:lnTo>
                  <a:cubicBezTo>
                    <a:pt x="4697473" y="0"/>
                    <a:pt x="4698796" y="548"/>
                    <a:pt x="4699772" y="1524"/>
                  </a:cubicBezTo>
                  <a:cubicBezTo>
                    <a:pt x="4700748" y="2500"/>
                    <a:pt x="4701297" y="3824"/>
                    <a:pt x="4701297" y="5205"/>
                  </a:cubicBezTo>
                  <a:lnTo>
                    <a:pt x="4701297" y="705522"/>
                  </a:lnTo>
                  <a:cubicBezTo>
                    <a:pt x="4701297" y="708396"/>
                    <a:pt x="4698967" y="710726"/>
                    <a:pt x="4696092" y="710726"/>
                  </a:cubicBezTo>
                  <a:lnTo>
                    <a:pt x="5205" y="710726"/>
                  </a:lnTo>
                  <a:cubicBezTo>
                    <a:pt x="2330" y="710726"/>
                    <a:pt x="0" y="708396"/>
                    <a:pt x="0" y="705522"/>
                  </a:cubicBezTo>
                  <a:lnTo>
                    <a:pt x="0" y="5205"/>
                  </a:lnTo>
                  <a:cubicBezTo>
                    <a:pt x="0" y="2330"/>
                    <a:pt x="2330" y="0"/>
                    <a:pt x="5205" y="0"/>
                  </a:cubicBezTo>
                  <a:close/>
                </a:path>
              </a:pathLst>
            </a:custGeom>
            <a:solidFill>
              <a:srgbClr val="003884"/>
            </a:solidFill>
          </p:spPr>
        </p:sp>
        <p:sp>
          <p:nvSpPr>
            <p:cNvPr name="TextBox 41" id="41"/>
            <p:cNvSpPr txBox="true"/>
            <p:nvPr/>
          </p:nvSpPr>
          <p:spPr>
            <a:xfrm>
              <a:off x="0" y="-47625"/>
              <a:ext cx="4701297" cy="758351"/>
            </a:xfrm>
            <a:prstGeom prst="rect">
              <a:avLst/>
            </a:prstGeom>
          </p:spPr>
          <p:txBody>
            <a:bodyPr anchor="ctr" rtlCol="false" tIns="50800" lIns="50800" bIns="50800" rIns="50800"/>
            <a:lstStyle/>
            <a:p>
              <a:pPr algn="ctr">
                <a:lnSpc>
                  <a:spcPts val="2608"/>
                </a:lnSpc>
              </a:pPr>
            </a:p>
          </p:txBody>
        </p:sp>
      </p:grpSp>
      <p:sp>
        <p:nvSpPr>
          <p:cNvPr name="TextBox 42" id="42"/>
          <p:cNvSpPr txBox="true"/>
          <p:nvPr/>
        </p:nvSpPr>
        <p:spPr>
          <a:xfrm rot="0">
            <a:off x="218882" y="6892058"/>
            <a:ext cx="17632898" cy="2731770"/>
          </a:xfrm>
          <a:prstGeom prst="rect">
            <a:avLst/>
          </a:prstGeom>
        </p:spPr>
        <p:txBody>
          <a:bodyPr anchor="t" rtlCol="false" tIns="0" lIns="0" bIns="0" rIns="0">
            <a:spAutoFit/>
          </a:bodyPr>
          <a:lstStyle/>
          <a:p>
            <a:pPr algn="l" marL="518160" indent="-259080" lvl="1">
              <a:lnSpc>
                <a:spcPts val="3120"/>
              </a:lnSpc>
              <a:buFont typeface="Arial"/>
              <a:buChar char="•"/>
            </a:pPr>
            <a:r>
              <a:rPr lang="en-US" b="true" sz="2400">
                <a:solidFill>
                  <a:srgbClr val="FFFFFF"/>
                </a:solidFill>
                <a:latin typeface="IBM Plex Sans Bold"/>
                <a:ea typeface="IBM Plex Sans Bold"/>
                <a:cs typeface="IBM Plex Sans Bold"/>
                <a:sym typeface="IBM Plex Sans Bold"/>
              </a:rPr>
              <a:t>In this network graph cluster plot, each node represents a zip code within a specific cluster. The connections between nodes depict the cosine similarity between the features associated with each zip code. </a:t>
            </a:r>
          </a:p>
          <a:p>
            <a:pPr algn="l" marL="518160" indent="-259080" lvl="1">
              <a:lnSpc>
                <a:spcPts val="3120"/>
              </a:lnSpc>
              <a:buFont typeface="Arial"/>
              <a:buChar char="•"/>
            </a:pPr>
            <a:r>
              <a:rPr lang="en-US" b="true" sz="2400">
                <a:solidFill>
                  <a:srgbClr val="FFFFFF"/>
                </a:solidFill>
                <a:latin typeface="IBM Plex Sans Bold"/>
                <a:ea typeface="IBM Plex Sans Bold"/>
                <a:cs typeface="IBM Plex Sans Bold"/>
                <a:sym typeface="IBM Plex Sans Bold"/>
              </a:rPr>
              <a:t>These connections illustrate the degree of similarity in the feature profiles of different zip codes within the same cluster. </a:t>
            </a:r>
          </a:p>
          <a:p>
            <a:pPr algn="l" marL="518160" indent="-259080" lvl="1">
              <a:lnSpc>
                <a:spcPts val="3120"/>
              </a:lnSpc>
              <a:buFont typeface="Arial"/>
              <a:buChar char="•"/>
            </a:pPr>
            <a:r>
              <a:rPr lang="en-US" b="true" sz="2400">
                <a:solidFill>
                  <a:srgbClr val="FFFFFF"/>
                </a:solidFill>
                <a:latin typeface="IBM Plex Sans Bold"/>
                <a:ea typeface="IBM Plex Sans Bold"/>
                <a:cs typeface="IBM Plex Sans Bold"/>
                <a:sym typeface="IBM Plex Sans Bold"/>
              </a:rPr>
              <a:t>By visualizing these relationships, we gain insights into the underlying patterns and similarities in the dataset, aiding in the understanding of geographic clusters with similar characteristics and potential correlations between various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TextBox 21" id="21"/>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22" id="22"/>
          <p:cNvSpPr txBox="true"/>
          <p:nvPr/>
        </p:nvSpPr>
        <p:spPr>
          <a:xfrm rot="0">
            <a:off x="7534257" y="333775"/>
            <a:ext cx="9828946"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SELECTION AND TRAINING</a:t>
            </a:r>
          </a:p>
        </p:txBody>
      </p:sp>
      <p:grpSp>
        <p:nvGrpSpPr>
          <p:cNvPr name="Group 23" id="23"/>
          <p:cNvGrpSpPr/>
          <p:nvPr/>
        </p:nvGrpSpPr>
        <p:grpSpPr>
          <a:xfrm rot="0">
            <a:off x="-14911376" y="9738128"/>
            <a:ext cx="36217504" cy="2007530"/>
            <a:chOff x="0" y="0"/>
            <a:chExt cx="48290005" cy="2676707"/>
          </a:xfrm>
        </p:grpSpPr>
        <p:grpSp>
          <p:nvGrpSpPr>
            <p:cNvPr name="Group 24" id="24"/>
            <p:cNvGrpSpPr/>
            <p:nvPr/>
          </p:nvGrpSpPr>
          <p:grpSpPr>
            <a:xfrm rot="-10800000">
              <a:off x="24145003" y="204466"/>
              <a:ext cx="24145003" cy="2370007"/>
              <a:chOff x="0" y="0"/>
              <a:chExt cx="4359236" cy="427891"/>
            </a:xfrm>
          </p:grpSpPr>
          <p:sp>
            <p:nvSpPr>
              <p:cNvPr name="Freeform 25" id="25"/>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6" id="26"/>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10800000">
              <a:off x="24876995" y="0"/>
              <a:ext cx="22681018" cy="2370007"/>
              <a:chOff x="0" y="0"/>
              <a:chExt cx="4094922" cy="427891"/>
            </a:xfrm>
          </p:grpSpPr>
          <p:sp>
            <p:nvSpPr>
              <p:cNvPr name="Freeform 28" id="28"/>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9" id="29"/>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30" id="30"/>
            <p:cNvGrpSpPr/>
            <p:nvPr/>
          </p:nvGrpSpPr>
          <p:grpSpPr>
            <a:xfrm rot="0">
              <a:off x="0" y="102233"/>
              <a:ext cx="24145003" cy="2370007"/>
              <a:chOff x="0" y="0"/>
              <a:chExt cx="4359236" cy="427891"/>
            </a:xfrm>
          </p:grpSpPr>
          <p:sp>
            <p:nvSpPr>
              <p:cNvPr name="Freeform 31" id="31"/>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2" id="32"/>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3" id="33"/>
            <p:cNvGrpSpPr/>
            <p:nvPr/>
          </p:nvGrpSpPr>
          <p:grpSpPr>
            <a:xfrm rot="0">
              <a:off x="731992" y="306699"/>
              <a:ext cx="22681018" cy="2370007"/>
              <a:chOff x="0" y="0"/>
              <a:chExt cx="4094922" cy="427891"/>
            </a:xfrm>
          </p:grpSpPr>
          <p:sp>
            <p:nvSpPr>
              <p:cNvPr name="Freeform 34" id="34"/>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5" id="35"/>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36" id="36"/>
          <p:cNvGrpSpPr/>
          <p:nvPr/>
        </p:nvGrpSpPr>
        <p:grpSpPr>
          <a:xfrm rot="-5400000">
            <a:off x="14871556" y="2055354"/>
            <a:ext cx="1514939" cy="4923477"/>
            <a:chOff x="0" y="0"/>
            <a:chExt cx="2771140" cy="9006071"/>
          </a:xfrm>
        </p:grpSpPr>
        <p:sp>
          <p:nvSpPr>
            <p:cNvPr name="Freeform 37" id="37"/>
            <p:cNvSpPr/>
            <p:nvPr/>
          </p:nvSpPr>
          <p:spPr>
            <a:xfrm flipH="false" flipV="false" rot="0">
              <a:off x="0" y="0"/>
              <a:ext cx="2771140" cy="9006071"/>
            </a:xfrm>
            <a:custGeom>
              <a:avLst/>
              <a:gdLst/>
              <a:ahLst/>
              <a:cxnLst/>
              <a:rect r="r" b="b" t="t" l="l"/>
              <a:pathLst>
                <a:path h="9006071" w="2771140">
                  <a:moveTo>
                    <a:pt x="0" y="0"/>
                  </a:moveTo>
                  <a:lnTo>
                    <a:pt x="0" y="8103102"/>
                  </a:lnTo>
                  <a:lnTo>
                    <a:pt x="1384300" y="9006071"/>
                  </a:lnTo>
                  <a:lnTo>
                    <a:pt x="2771140" y="8103102"/>
                  </a:lnTo>
                  <a:lnTo>
                    <a:pt x="2771140" y="0"/>
                  </a:lnTo>
                  <a:close/>
                </a:path>
              </a:pathLst>
            </a:custGeom>
            <a:solidFill>
              <a:srgbClr val="4C98FF"/>
            </a:solidFill>
          </p:spPr>
        </p:sp>
      </p:grpSp>
      <p:grpSp>
        <p:nvGrpSpPr>
          <p:cNvPr name="Group 38" id="38"/>
          <p:cNvGrpSpPr/>
          <p:nvPr/>
        </p:nvGrpSpPr>
        <p:grpSpPr>
          <a:xfrm rot="-5400000">
            <a:off x="12679192" y="3984701"/>
            <a:ext cx="1561254" cy="1064782"/>
            <a:chOff x="0" y="0"/>
            <a:chExt cx="2771140" cy="1889930"/>
          </a:xfrm>
        </p:grpSpPr>
        <p:sp>
          <p:nvSpPr>
            <p:cNvPr name="Freeform 39" id="39"/>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40" id="40"/>
          <p:cNvGrpSpPr/>
          <p:nvPr/>
        </p:nvGrpSpPr>
        <p:grpSpPr>
          <a:xfrm rot="-5400000">
            <a:off x="10474997" y="2055354"/>
            <a:ext cx="1514939" cy="4923477"/>
            <a:chOff x="0" y="0"/>
            <a:chExt cx="2771140" cy="9006071"/>
          </a:xfrm>
        </p:grpSpPr>
        <p:sp>
          <p:nvSpPr>
            <p:cNvPr name="Freeform 41" id="41"/>
            <p:cNvSpPr/>
            <p:nvPr/>
          </p:nvSpPr>
          <p:spPr>
            <a:xfrm flipH="false" flipV="false" rot="0">
              <a:off x="0" y="0"/>
              <a:ext cx="2771140" cy="9006071"/>
            </a:xfrm>
            <a:custGeom>
              <a:avLst/>
              <a:gdLst/>
              <a:ahLst/>
              <a:cxnLst/>
              <a:rect r="r" b="b" t="t" l="l"/>
              <a:pathLst>
                <a:path h="9006071" w="2771140">
                  <a:moveTo>
                    <a:pt x="0" y="0"/>
                  </a:moveTo>
                  <a:lnTo>
                    <a:pt x="0" y="8103102"/>
                  </a:lnTo>
                  <a:lnTo>
                    <a:pt x="1384300" y="9006071"/>
                  </a:lnTo>
                  <a:lnTo>
                    <a:pt x="2771140" y="8103102"/>
                  </a:lnTo>
                  <a:lnTo>
                    <a:pt x="2771140" y="0"/>
                  </a:lnTo>
                  <a:close/>
                </a:path>
              </a:pathLst>
            </a:custGeom>
            <a:solidFill>
              <a:srgbClr val="026EFF"/>
            </a:solidFill>
          </p:spPr>
        </p:sp>
      </p:grpSp>
      <p:grpSp>
        <p:nvGrpSpPr>
          <p:cNvPr name="Group 42" id="42"/>
          <p:cNvGrpSpPr/>
          <p:nvPr/>
        </p:nvGrpSpPr>
        <p:grpSpPr>
          <a:xfrm rot="-5400000">
            <a:off x="8282633" y="3984701"/>
            <a:ext cx="1561254" cy="1064782"/>
            <a:chOff x="0" y="0"/>
            <a:chExt cx="2771140" cy="1889930"/>
          </a:xfrm>
        </p:grpSpPr>
        <p:sp>
          <p:nvSpPr>
            <p:cNvPr name="Freeform 43" id="43"/>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44" id="44"/>
          <p:cNvGrpSpPr/>
          <p:nvPr/>
        </p:nvGrpSpPr>
        <p:grpSpPr>
          <a:xfrm rot="-5400000">
            <a:off x="6104696" y="2055354"/>
            <a:ext cx="1514939" cy="4923477"/>
            <a:chOff x="0" y="0"/>
            <a:chExt cx="2771140" cy="9006071"/>
          </a:xfrm>
        </p:grpSpPr>
        <p:sp>
          <p:nvSpPr>
            <p:cNvPr name="Freeform 45" id="45"/>
            <p:cNvSpPr/>
            <p:nvPr/>
          </p:nvSpPr>
          <p:spPr>
            <a:xfrm flipH="false" flipV="false" rot="0">
              <a:off x="0" y="0"/>
              <a:ext cx="2771140" cy="9006071"/>
            </a:xfrm>
            <a:custGeom>
              <a:avLst/>
              <a:gdLst/>
              <a:ahLst/>
              <a:cxnLst/>
              <a:rect r="r" b="b" t="t" l="l"/>
              <a:pathLst>
                <a:path h="9006071" w="2771140">
                  <a:moveTo>
                    <a:pt x="0" y="0"/>
                  </a:moveTo>
                  <a:lnTo>
                    <a:pt x="0" y="8103102"/>
                  </a:lnTo>
                  <a:lnTo>
                    <a:pt x="1384300" y="9006071"/>
                  </a:lnTo>
                  <a:lnTo>
                    <a:pt x="2771140" y="8103102"/>
                  </a:lnTo>
                  <a:lnTo>
                    <a:pt x="2771140" y="0"/>
                  </a:lnTo>
                  <a:close/>
                </a:path>
              </a:pathLst>
            </a:custGeom>
            <a:solidFill>
              <a:srgbClr val="005DD8"/>
            </a:solidFill>
          </p:spPr>
        </p:sp>
      </p:grpSp>
      <p:grpSp>
        <p:nvGrpSpPr>
          <p:cNvPr name="Group 46" id="46"/>
          <p:cNvGrpSpPr/>
          <p:nvPr/>
        </p:nvGrpSpPr>
        <p:grpSpPr>
          <a:xfrm rot="-5400000">
            <a:off x="3912332" y="3984701"/>
            <a:ext cx="1561254" cy="1064782"/>
            <a:chOff x="0" y="0"/>
            <a:chExt cx="2771140" cy="1889930"/>
          </a:xfrm>
        </p:grpSpPr>
        <p:sp>
          <p:nvSpPr>
            <p:cNvPr name="Freeform 47" id="47"/>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48" id="48"/>
          <p:cNvGrpSpPr/>
          <p:nvPr/>
        </p:nvGrpSpPr>
        <p:grpSpPr>
          <a:xfrm rot="-5400000">
            <a:off x="1746892" y="2055354"/>
            <a:ext cx="1514939" cy="4923477"/>
            <a:chOff x="0" y="0"/>
            <a:chExt cx="2771140" cy="9006071"/>
          </a:xfrm>
        </p:grpSpPr>
        <p:sp>
          <p:nvSpPr>
            <p:cNvPr name="Freeform 49" id="49"/>
            <p:cNvSpPr/>
            <p:nvPr/>
          </p:nvSpPr>
          <p:spPr>
            <a:xfrm flipH="false" flipV="false" rot="0">
              <a:off x="0" y="0"/>
              <a:ext cx="2771140" cy="9006071"/>
            </a:xfrm>
            <a:custGeom>
              <a:avLst/>
              <a:gdLst/>
              <a:ahLst/>
              <a:cxnLst/>
              <a:rect r="r" b="b" t="t" l="l"/>
              <a:pathLst>
                <a:path h="9006071" w="2771140">
                  <a:moveTo>
                    <a:pt x="0" y="0"/>
                  </a:moveTo>
                  <a:lnTo>
                    <a:pt x="0" y="8103102"/>
                  </a:lnTo>
                  <a:lnTo>
                    <a:pt x="1384300" y="9006071"/>
                  </a:lnTo>
                  <a:lnTo>
                    <a:pt x="2771140" y="8103102"/>
                  </a:lnTo>
                  <a:lnTo>
                    <a:pt x="2771140" y="0"/>
                  </a:lnTo>
                  <a:close/>
                </a:path>
              </a:pathLst>
            </a:custGeom>
            <a:solidFill>
              <a:srgbClr val="004AAD"/>
            </a:solidFill>
          </p:spPr>
        </p:sp>
      </p:grpSp>
      <p:grpSp>
        <p:nvGrpSpPr>
          <p:cNvPr name="Group 50" id="50"/>
          <p:cNvGrpSpPr/>
          <p:nvPr/>
        </p:nvGrpSpPr>
        <p:grpSpPr>
          <a:xfrm rot="-5400000">
            <a:off x="-445472" y="3984701"/>
            <a:ext cx="1561254" cy="1064782"/>
            <a:chOff x="0" y="0"/>
            <a:chExt cx="2771140" cy="1889930"/>
          </a:xfrm>
        </p:grpSpPr>
        <p:sp>
          <p:nvSpPr>
            <p:cNvPr name="Freeform 51" id="51"/>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52" id="52"/>
          <p:cNvGrpSpPr>
            <a:grpSpLocks noChangeAspect="true"/>
          </p:cNvGrpSpPr>
          <p:nvPr/>
        </p:nvGrpSpPr>
        <p:grpSpPr>
          <a:xfrm rot="-10800000">
            <a:off x="1634040" y="2352768"/>
            <a:ext cx="1740644" cy="1740644"/>
            <a:chOff x="0" y="0"/>
            <a:chExt cx="495300" cy="495300"/>
          </a:xfrm>
        </p:grpSpPr>
        <p:sp>
          <p:nvSpPr>
            <p:cNvPr name="Freeform 53" id="53"/>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54" id="54"/>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4AAD"/>
            </a:solidFill>
          </p:spPr>
        </p:sp>
      </p:grpSp>
      <p:grpSp>
        <p:nvGrpSpPr>
          <p:cNvPr name="Group 55" id="55"/>
          <p:cNvGrpSpPr>
            <a:grpSpLocks noChangeAspect="true"/>
          </p:cNvGrpSpPr>
          <p:nvPr/>
        </p:nvGrpSpPr>
        <p:grpSpPr>
          <a:xfrm rot="-10800000">
            <a:off x="5991844" y="2352768"/>
            <a:ext cx="1740644" cy="1740644"/>
            <a:chOff x="0" y="0"/>
            <a:chExt cx="495300" cy="495300"/>
          </a:xfrm>
        </p:grpSpPr>
        <p:sp>
          <p:nvSpPr>
            <p:cNvPr name="Freeform 56" id="56"/>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57" id="57"/>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5DD8"/>
            </a:solidFill>
          </p:spPr>
        </p:sp>
      </p:grpSp>
      <p:grpSp>
        <p:nvGrpSpPr>
          <p:cNvPr name="Group 58" id="58"/>
          <p:cNvGrpSpPr>
            <a:grpSpLocks noChangeAspect="true"/>
          </p:cNvGrpSpPr>
          <p:nvPr/>
        </p:nvGrpSpPr>
        <p:grpSpPr>
          <a:xfrm rot="-10800000">
            <a:off x="10362145" y="2352768"/>
            <a:ext cx="1740644" cy="1740644"/>
            <a:chOff x="0" y="0"/>
            <a:chExt cx="495300" cy="495300"/>
          </a:xfrm>
        </p:grpSpPr>
        <p:sp>
          <p:nvSpPr>
            <p:cNvPr name="Freeform 59" id="59"/>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60" id="60"/>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26EFF"/>
            </a:solidFill>
          </p:spPr>
        </p:sp>
      </p:grpSp>
      <p:grpSp>
        <p:nvGrpSpPr>
          <p:cNvPr name="Group 61" id="61"/>
          <p:cNvGrpSpPr>
            <a:grpSpLocks noChangeAspect="true"/>
          </p:cNvGrpSpPr>
          <p:nvPr/>
        </p:nvGrpSpPr>
        <p:grpSpPr>
          <a:xfrm rot="-10800000">
            <a:off x="14758704" y="2352768"/>
            <a:ext cx="1740644" cy="1740644"/>
            <a:chOff x="0" y="0"/>
            <a:chExt cx="495300" cy="495300"/>
          </a:xfrm>
        </p:grpSpPr>
        <p:sp>
          <p:nvSpPr>
            <p:cNvPr name="Freeform 62" id="62"/>
            <p:cNvSpPr/>
            <p:nvPr/>
          </p:nvSpPr>
          <p:spPr>
            <a:xfrm flipH="false" flipV="false" rot="0">
              <a:off x="0" y="0"/>
              <a:ext cx="495300" cy="495300"/>
            </a:xfrm>
            <a:custGeom>
              <a:avLst/>
              <a:gdLst/>
              <a:ahLst/>
              <a:cxnLst/>
              <a:rect r="r" b="b" t="t" l="l"/>
              <a:pathLst>
                <a:path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sp>
        <p:sp>
          <p:nvSpPr>
            <p:cNvPr name="Freeform 63" id="63"/>
            <p:cNvSpPr/>
            <p:nvPr/>
          </p:nvSpPr>
          <p:spPr>
            <a:xfrm flipH="false" flipV="false" rot="0">
              <a:off x="38100" y="38100"/>
              <a:ext cx="419100" cy="419100"/>
            </a:xfrm>
            <a:custGeom>
              <a:avLst/>
              <a:gdLst/>
              <a:ahLst/>
              <a:cxnLst/>
              <a:rect r="r" b="b" t="t" l="l"/>
              <a:pathLst>
                <a:path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C98FF"/>
            </a:solidFill>
          </p:spPr>
        </p:sp>
      </p:grpSp>
      <p:sp>
        <p:nvSpPr>
          <p:cNvPr name="AutoShape 64" id="64"/>
          <p:cNvSpPr/>
          <p:nvPr/>
        </p:nvSpPr>
        <p:spPr>
          <a:xfrm>
            <a:off x="577595" y="6681001"/>
            <a:ext cx="0" cy="2122443"/>
          </a:xfrm>
          <a:prstGeom prst="line">
            <a:avLst/>
          </a:prstGeom>
          <a:ln cap="flat" w="209550">
            <a:solidFill>
              <a:srgbClr val="004AAD"/>
            </a:solidFill>
            <a:prstDash val="solid"/>
            <a:headEnd type="none" len="sm" w="sm"/>
            <a:tailEnd type="none" len="sm" w="sm"/>
          </a:ln>
        </p:spPr>
      </p:sp>
      <p:sp>
        <p:nvSpPr>
          <p:cNvPr name="AutoShape 65" id="65"/>
          <p:cNvSpPr/>
          <p:nvPr/>
        </p:nvSpPr>
        <p:spPr>
          <a:xfrm>
            <a:off x="4906258" y="6681001"/>
            <a:ext cx="0" cy="2122443"/>
          </a:xfrm>
          <a:prstGeom prst="line">
            <a:avLst/>
          </a:prstGeom>
          <a:ln cap="flat" w="209550">
            <a:solidFill>
              <a:srgbClr val="005DD8"/>
            </a:solidFill>
            <a:prstDash val="solid"/>
            <a:headEnd type="none" len="sm" w="sm"/>
            <a:tailEnd type="none" len="sm" w="sm"/>
          </a:ln>
        </p:spPr>
      </p:sp>
      <p:sp>
        <p:nvSpPr>
          <p:cNvPr name="AutoShape 66" id="66"/>
          <p:cNvSpPr/>
          <p:nvPr/>
        </p:nvSpPr>
        <p:spPr>
          <a:xfrm>
            <a:off x="9309449" y="6681001"/>
            <a:ext cx="0" cy="2122443"/>
          </a:xfrm>
          <a:prstGeom prst="line">
            <a:avLst/>
          </a:prstGeom>
          <a:ln cap="flat" w="209550">
            <a:solidFill>
              <a:srgbClr val="026EFF"/>
            </a:solidFill>
            <a:prstDash val="solid"/>
            <a:headEnd type="none" len="sm" w="sm"/>
            <a:tailEnd type="none" len="sm" w="sm"/>
          </a:ln>
        </p:spPr>
      </p:sp>
      <p:sp>
        <p:nvSpPr>
          <p:cNvPr name="AutoShape 67" id="67"/>
          <p:cNvSpPr/>
          <p:nvPr/>
        </p:nvSpPr>
        <p:spPr>
          <a:xfrm>
            <a:off x="13739095" y="6681001"/>
            <a:ext cx="0" cy="2122443"/>
          </a:xfrm>
          <a:prstGeom prst="line">
            <a:avLst/>
          </a:prstGeom>
          <a:ln cap="flat" w="209550">
            <a:solidFill>
              <a:srgbClr val="4C98FF"/>
            </a:solidFill>
            <a:prstDash val="solid"/>
            <a:headEnd type="none" len="sm" w="sm"/>
            <a:tailEnd type="none" len="sm" w="sm"/>
          </a:ln>
        </p:spPr>
      </p:sp>
      <p:sp>
        <p:nvSpPr>
          <p:cNvPr name="Freeform 68" id="68"/>
          <p:cNvSpPr/>
          <p:nvPr/>
        </p:nvSpPr>
        <p:spPr>
          <a:xfrm flipH="false" flipV="false" rot="0">
            <a:off x="430102" y="5577526"/>
            <a:ext cx="742089" cy="742089"/>
          </a:xfrm>
          <a:custGeom>
            <a:avLst/>
            <a:gdLst/>
            <a:ahLst/>
            <a:cxnLst/>
            <a:rect r="r" b="b" t="t" l="l"/>
            <a:pathLst>
              <a:path h="742089" w="742089">
                <a:moveTo>
                  <a:pt x="0" y="0"/>
                </a:moveTo>
                <a:lnTo>
                  <a:pt x="742089" y="0"/>
                </a:lnTo>
                <a:lnTo>
                  <a:pt x="742089" y="742089"/>
                </a:lnTo>
                <a:lnTo>
                  <a:pt x="0" y="742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9" id="69"/>
          <p:cNvSpPr/>
          <p:nvPr/>
        </p:nvSpPr>
        <p:spPr>
          <a:xfrm flipH="false" flipV="false" rot="0">
            <a:off x="4803822" y="5577526"/>
            <a:ext cx="742089" cy="742089"/>
          </a:xfrm>
          <a:custGeom>
            <a:avLst/>
            <a:gdLst/>
            <a:ahLst/>
            <a:cxnLst/>
            <a:rect r="r" b="b" t="t" l="l"/>
            <a:pathLst>
              <a:path h="742089" w="742089">
                <a:moveTo>
                  <a:pt x="0" y="0"/>
                </a:moveTo>
                <a:lnTo>
                  <a:pt x="742089" y="0"/>
                </a:lnTo>
                <a:lnTo>
                  <a:pt x="742089" y="742089"/>
                </a:lnTo>
                <a:lnTo>
                  <a:pt x="0" y="742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0" id="70"/>
          <p:cNvSpPr/>
          <p:nvPr/>
        </p:nvSpPr>
        <p:spPr>
          <a:xfrm flipH="false" flipV="false" rot="0">
            <a:off x="9207013" y="5577526"/>
            <a:ext cx="742089" cy="742089"/>
          </a:xfrm>
          <a:custGeom>
            <a:avLst/>
            <a:gdLst/>
            <a:ahLst/>
            <a:cxnLst/>
            <a:rect r="r" b="b" t="t" l="l"/>
            <a:pathLst>
              <a:path h="742089" w="742089">
                <a:moveTo>
                  <a:pt x="0" y="0"/>
                </a:moveTo>
                <a:lnTo>
                  <a:pt x="742089" y="0"/>
                </a:lnTo>
                <a:lnTo>
                  <a:pt x="742089" y="742089"/>
                </a:lnTo>
                <a:lnTo>
                  <a:pt x="0" y="742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1" id="71"/>
          <p:cNvSpPr/>
          <p:nvPr/>
        </p:nvSpPr>
        <p:spPr>
          <a:xfrm flipH="false" flipV="false" rot="0">
            <a:off x="13649259" y="5577526"/>
            <a:ext cx="742089" cy="742089"/>
          </a:xfrm>
          <a:custGeom>
            <a:avLst/>
            <a:gdLst/>
            <a:ahLst/>
            <a:cxnLst/>
            <a:rect r="r" b="b" t="t" l="l"/>
            <a:pathLst>
              <a:path h="742089" w="742089">
                <a:moveTo>
                  <a:pt x="0" y="0"/>
                </a:moveTo>
                <a:lnTo>
                  <a:pt x="742089" y="0"/>
                </a:lnTo>
                <a:lnTo>
                  <a:pt x="742089" y="742089"/>
                </a:lnTo>
                <a:lnTo>
                  <a:pt x="0" y="7420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2" id="72"/>
          <p:cNvSpPr/>
          <p:nvPr/>
        </p:nvSpPr>
        <p:spPr>
          <a:xfrm flipH="false" flipV="false" rot="0">
            <a:off x="6378627" y="2704917"/>
            <a:ext cx="967077" cy="1031548"/>
          </a:xfrm>
          <a:custGeom>
            <a:avLst/>
            <a:gdLst/>
            <a:ahLst/>
            <a:cxnLst/>
            <a:rect r="r" b="b" t="t" l="l"/>
            <a:pathLst>
              <a:path h="1031548" w="967077">
                <a:moveTo>
                  <a:pt x="0" y="0"/>
                </a:moveTo>
                <a:lnTo>
                  <a:pt x="967077" y="0"/>
                </a:lnTo>
                <a:lnTo>
                  <a:pt x="967077" y="1031548"/>
                </a:lnTo>
                <a:lnTo>
                  <a:pt x="0" y="10315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3" id="73"/>
          <p:cNvSpPr/>
          <p:nvPr/>
        </p:nvSpPr>
        <p:spPr>
          <a:xfrm flipH="false" flipV="false" rot="0">
            <a:off x="2175776" y="2770500"/>
            <a:ext cx="657172" cy="974244"/>
          </a:xfrm>
          <a:custGeom>
            <a:avLst/>
            <a:gdLst/>
            <a:ahLst/>
            <a:cxnLst/>
            <a:rect r="r" b="b" t="t" l="l"/>
            <a:pathLst>
              <a:path h="974244" w="657172">
                <a:moveTo>
                  <a:pt x="0" y="0"/>
                </a:moveTo>
                <a:lnTo>
                  <a:pt x="657172" y="0"/>
                </a:lnTo>
                <a:lnTo>
                  <a:pt x="657172" y="974244"/>
                </a:lnTo>
                <a:lnTo>
                  <a:pt x="0" y="9742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74" id="74"/>
          <p:cNvSpPr/>
          <p:nvPr/>
        </p:nvSpPr>
        <p:spPr>
          <a:xfrm flipH="false" flipV="false" rot="0">
            <a:off x="10760120" y="2737614"/>
            <a:ext cx="970951" cy="970951"/>
          </a:xfrm>
          <a:custGeom>
            <a:avLst/>
            <a:gdLst/>
            <a:ahLst/>
            <a:cxnLst/>
            <a:rect r="r" b="b" t="t" l="l"/>
            <a:pathLst>
              <a:path h="970951" w="970951">
                <a:moveTo>
                  <a:pt x="0" y="0"/>
                </a:moveTo>
                <a:lnTo>
                  <a:pt x="970951" y="0"/>
                </a:lnTo>
                <a:lnTo>
                  <a:pt x="970951" y="970952"/>
                </a:lnTo>
                <a:lnTo>
                  <a:pt x="0" y="9709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75" id="75"/>
          <p:cNvSpPr txBox="true"/>
          <p:nvPr/>
        </p:nvSpPr>
        <p:spPr>
          <a:xfrm rot="0">
            <a:off x="849067" y="6555489"/>
            <a:ext cx="3852818" cy="2821305"/>
          </a:xfrm>
          <a:prstGeom prst="rect">
            <a:avLst/>
          </a:prstGeom>
        </p:spPr>
        <p:txBody>
          <a:bodyPr anchor="t" rtlCol="false" tIns="0" lIns="0" bIns="0" rIns="0">
            <a:spAutoFit/>
          </a:bodyPr>
          <a:lstStyle/>
          <a:p>
            <a:pPr algn="just">
              <a:lnSpc>
                <a:spcPts val="2520"/>
              </a:lnSpc>
            </a:pPr>
            <a:r>
              <a:rPr lang="en-US" b="true" sz="1800">
                <a:solidFill>
                  <a:srgbClr val="004AAD"/>
                </a:solidFill>
                <a:latin typeface="Inter Bold"/>
                <a:ea typeface="Inter Bold"/>
                <a:cs typeface="Inter Bold"/>
                <a:sym typeface="Inter Bold"/>
              </a:rPr>
              <a:t>Conducted feature importance analysis to determine the significance of each variable in influencing health outcomes by training XGBoost, LightGBM, Random Forest, and CatBoost models with risk indicators as input features and health outcomes as targets.</a:t>
            </a:r>
          </a:p>
        </p:txBody>
      </p:sp>
      <p:sp>
        <p:nvSpPr>
          <p:cNvPr name="TextBox 76" id="76"/>
          <p:cNvSpPr txBox="true"/>
          <p:nvPr/>
        </p:nvSpPr>
        <p:spPr>
          <a:xfrm rot="0">
            <a:off x="5177730" y="6555489"/>
            <a:ext cx="3852818" cy="2506980"/>
          </a:xfrm>
          <a:prstGeom prst="rect">
            <a:avLst/>
          </a:prstGeom>
        </p:spPr>
        <p:txBody>
          <a:bodyPr anchor="t" rtlCol="false" tIns="0" lIns="0" bIns="0" rIns="0">
            <a:spAutoFit/>
          </a:bodyPr>
          <a:lstStyle/>
          <a:p>
            <a:pPr algn="just">
              <a:lnSpc>
                <a:spcPts val="2520"/>
              </a:lnSpc>
            </a:pPr>
            <a:r>
              <a:rPr lang="en-US" b="true" sz="1800">
                <a:solidFill>
                  <a:srgbClr val="005DD8"/>
                </a:solidFill>
                <a:latin typeface="Inter Bold"/>
                <a:ea typeface="Inter Bold"/>
                <a:cs typeface="Inter Bold"/>
                <a:sym typeface="Inter Bold"/>
              </a:rPr>
              <a:t>Assigned weights to each risk indicator based on its positive or negative correlation with health outcomes. This step enabled us to capture the varying degrees of impact that different risk factors exerted on individual health outcomes.</a:t>
            </a:r>
          </a:p>
        </p:txBody>
      </p:sp>
      <p:sp>
        <p:nvSpPr>
          <p:cNvPr name="TextBox 77" id="77"/>
          <p:cNvSpPr txBox="true"/>
          <p:nvPr/>
        </p:nvSpPr>
        <p:spPr>
          <a:xfrm rot="0">
            <a:off x="9580921" y="6555489"/>
            <a:ext cx="3852818" cy="2192655"/>
          </a:xfrm>
          <a:prstGeom prst="rect">
            <a:avLst/>
          </a:prstGeom>
        </p:spPr>
        <p:txBody>
          <a:bodyPr anchor="t" rtlCol="false" tIns="0" lIns="0" bIns="0" rIns="0">
            <a:spAutoFit/>
          </a:bodyPr>
          <a:lstStyle/>
          <a:p>
            <a:pPr algn="just">
              <a:lnSpc>
                <a:spcPts val="2520"/>
              </a:lnSpc>
            </a:pPr>
            <a:r>
              <a:rPr lang="en-US" b="true" sz="1800">
                <a:solidFill>
                  <a:srgbClr val="026EFF"/>
                </a:solidFill>
                <a:latin typeface="Inter Bold"/>
                <a:ea typeface="Inter Bold"/>
                <a:cs typeface="Inter Bold"/>
                <a:sym typeface="Inter Bold"/>
              </a:rPr>
              <a:t>Utilizing the assigned weights derived from feature importance analysis, we performed a weighted summation for each census track ID, thereby generating a comprehensive risk assessment</a:t>
            </a:r>
          </a:p>
        </p:txBody>
      </p:sp>
      <p:sp>
        <p:nvSpPr>
          <p:cNvPr name="TextBox 78" id="78"/>
          <p:cNvSpPr txBox="true"/>
          <p:nvPr/>
        </p:nvSpPr>
        <p:spPr>
          <a:xfrm rot="0">
            <a:off x="14010568" y="6555489"/>
            <a:ext cx="3852818" cy="2192655"/>
          </a:xfrm>
          <a:prstGeom prst="rect">
            <a:avLst/>
          </a:prstGeom>
        </p:spPr>
        <p:txBody>
          <a:bodyPr anchor="t" rtlCol="false" tIns="0" lIns="0" bIns="0" rIns="0">
            <a:spAutoFit/>
          </a:bodyPr>
          <a:lstStyle/>
          <a:p>
            <a:pPr algn="just">
              <a:lnSpc>
                <a:spcPts val="2520"/>
              </a:lnSpc>
            </a:pPr>
            <a:r>
              <a:rPr lang="en-US" b="true" sz="1800">
                <a:solidFill>
                  <a:srgbClr val="026EFF"/>
                </a:solidFill>
                <a:latin typeface="Inter Bold"/>
                <a:ea typeface="Inter Bold"/>
                <a:cs typeface="Inter Bold"/>
                <a:sym typeface="Inter Bold"/>
              </a:rPr>
              <a:t>Normalized computed risk scores were used for consistency across indicators and locations, followed by K-Means Clustering to categorize them into low, medium, and high-risk segments based on established thresholds. </a:t>
            </a:r>
          </a:p>
        </p:txBody>
      </p:sp>
      <p:sp>
        <p:nvSpPr>
          <p:cNvPr name="TextBox 79" id="79"/>
          <p:cNvSpPr txBox="true"/>
          <p:nvPr/>
        </p:nvSpPr>
        <p:spPr>
          <a:xfrm rot="0">
            <a:off x="717794" y="4224890"/>
            <a:ext cx="4115365" cy="824865"/>
          </a:xfrm>
          <a:prstGeom prst="rect">
            <a:avLst/>
          </a:prstGeom>
        </p:spPr>
        <p:txBody>
          <a:bodyPr anchor="t" rtlCol="false" tIns="0" lIns="0" bIns="0" rIns="0">
            <a:spAutoFit/>
          </a:bodyPr>
          <a:lstStyle/>
          <a:p>
            <a:pPr algn="ctr">
              <a:lnSpc>
                <a:spcPts val="3359"/>
              </a:lnSpc>
            </a:pPr>
            <a:r>
              <a:rPr lang="en-US" b="true" sz="2400" spc="60">
                <a:solidFill>
                  <a:srgbClr val="FFFFFF"/>
                </a:solidFill>
                <a:latin typeface="Montserrat Classic Bold"/>
                <a:ea typeface="Montserrat Classic Bold"/>
                <a:cs typeface="Montserrat Classic Bold"/>
                <a:sym typeface="Montserrat Classic Bold"/>
              </a:rPr>
              <a:t>FEATURE IMPORTANCE ANALYSIS</a:t>
            </a:r>
          </a:p>
        </p:txBody>
      </p:sp>
      <p:sp>
        <p:nvSpPr>
          <p:cNvPr name="TextBox 80" id="80"/>
          <p:cNvSpPr txBox="true"/>
          <p:nvPr/>
        </p:nvSpPr>
        <p:spPr>
          <a:xfrm rot="0">
            <a:off x="5305007" y="4224890"/>
            <a:ext cx="3725541" cy="824865"/>
          </a:xfrm>
          <a:prstGeom prst="rect">
            <a:avLst/>
          </a:prstGeom>
        </p:spPr>
        <p:txBody>
          <a:bodyPr anchor="t" rtlCol="false" tIns="0" lIns="0" bIns="0" rIns="0">
            <a:spAutoFit/>
          </a:bodyPr>
          <a:lstStyle/>
          <a:p>
            <a:pPr algn="ctr">
              <a:lnSpc>
                <a:spcPts val="3360"/>
              </a:lnSpc>
            </a:pPr>
            <a:r>
              <a:rPr lang="en-US" b="true" sz="2400" spc="60">
                <a:solidFill>
                  <a:srgbClr val="FFFFFF"/>
                </a:solidFill>
                <a:latin typeface="Montserrat Classic Bold"/>
                <a:ea typeface="Montserrat Classic Bold"/>
                <a:cs typeface="Montserrat Classic Bold"/>
                <a:sym typeface="Montserrat Classic Bold"/>
              </a:rPr>
              <a:t>WEIGHT ASSIGNMENT TO RISK INDICATORS</a:t>
            </a:r>
          </a:p>
        </p:txBody>
      </p:sp>
      <p:sp>
        <p:nvSpPr>
          <p:cNvPr name="TextBox 81" id="81"/>
          <p:cNvSpPr txBox="true"/>
          <p:nvPr/>
        </p:nvSpPr>
        <p:spPr>
          <a:xfrm rot="0">
            <a:off x="9671851" y="4224890"/>
            <a:ext cx="3275790" cy="824865"/>
          </a:xfrm>
          <a:prstGeom prst="rect">
            <a:avLst/>
          </a:prstGeom>
        </p:spPr>
        <p:txBody>
          <a:bodyPr anchor="t" rtlCol="false" tIns="0" lIns="0" bIns="0" rIns="0">
            <a:spAutoFit/>
          </a:bodyPr>
          <a:lstStyle/>
          <a:p>
            <a:pPr algn="ctr">
              <a:lnSpc>
                <a:spcPts val="3360"/>
              </a:lnSpc>
            </a:pPr>
            <a:r>
              <a:rPr lang="en-US" b="true" sz="2400" spc="60">
                <a:solidFill>
                  <a:srgbClr val="FFFFFF"/>
                </a:solidFill>
                <a:latin typeface="Montserrat Classic Bold"/>
                <a:ea typeface="Montserrat Classic Bold"/>
                <a:cs typeface="Montserrat Classic Bold"/>
                <a:sym typeface="Montserrat Classic Bold"/>
              </a:rPr>
              <a:t>RISK SCORE CALCULATION</a:t>
            </a:r>
          </a:p>
        </p:txBody>
      </p:sp>
      <p:sp>
        <p:nvSpPr>
          <p:cNvPr name="TextBox 82" id="82"/>
          <p:cNvSpPr txBox="true"/>
          <p:nvPr/>
        </p:nvSpPr>
        <p:spPr>
          <a:xfrm rot="0">
            <a:off x="14104763" y="4224890"/>
            <a:ext cx="3275790" cy="824865"/>
          </a:xfrm>
          <a:prstGeom prst="rect">
            <a:avLst/>
          </a:prstGeom>
        </p:spPr>
        <p:txBody>
          <a:bodyPr anchor="t" rtlCol="false" tIns="0" lIns="0" bIns="0" rIns="0">
            <a:spAutoFit/>
          </a:bodyPr>
          <a:lstStyle/>
          <a:p>
            <a:pPr algn="ctr">
              <a:lnSpc>
                <a:spcPts val="3360"/>
              </a:lnSpc>
            </a:pPr>
            <a:r>
              <a:rPr lang="en-US" b="true" sz="2400" spc="60">
                <a:solidFill>
                  <a:srgbClr val="FFFFFF"/>
                </a:solidFill>
                <a:latin typeface="Montserrat Classic Bold"/>
                <a:ea typeface="Montserrat Classic Bold"/>
                <a:cs typeface="Montserrat Classic Bold"/>
                <a:sym typeface="Montserrat Classic Bold"/>
              </a:rPr>
              <a:t>RISK LEVEL ASSIGNMENT</a:t>
            </a:r>
          </a:p>
        </p:txBody>
      </p:sp>
      <p:sp>
        <p:nvSpPr>
          <p:cNvPr name="TextBox 83" id="83"/>
          <p:cNvSpPr txBox="true"/>
          <p:nvPr/>
        </p:nvSpPr>
        <p:spPr>
          <a:xfrm rot="0">
            <a:off x="0" y="1597753"/>
            <a:ext cx="18288000" cy="4502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Montserrat Classic Bold"/>
                <a:ea typeface="Montserrat Classic Bold"/>
                <a:cs typeface="Montserrat Classic Bold"/>
                <a:sym typeface="Montserrat Classic Bold"/>
              </a:rPr>
              <a:t>METHODOLOGY : USING CONCEPT OF ATTENTION MECHANISM</a:t>
            </a:r>
          </a:p>
        </p:txBody>
      </p:sp>
      <p:sp>
        <p:nvSpPr>
          <p:cNvPr name="Freeform 84" id="84"/>
          <p:cNvSpPr/>
          <p:nvPr/>
        </p:nvSpPr>
        <p:spPr>
          <a:xfrm flipH="false" flipV="false" rot="0">
            <a:off x="15141746" y="2739502"/>
            <a:ext cx="974560" cy="962378"/>
          </a:xfrm>
          <a:custGeom>
            <a:avLst/>
            <a:gdLst/>
            <a:ahLst/>
            <a:cxnLst/>
            <a:rect r="r" b="b" t="t" l="l"/>
            <a:pathLst>
              <a:path h="962378" w="974560">
                <a:moveTo>
                  <a:pt x="0" y="0"/>
                </a:moveTo>
                <a:lnTo>
                  <a:pt x="974559" y="0"/>
                </a:lnTo>
                <a:lnTo>
                  <a:pt x="974559" y="962378"/>
                </a:lnTo>
                <a:lnTo>
                  <a:pt x="0" y="9623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TextBox 21" id="21"/>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grpSp>
        <p:nvGrpSpPr>
          <p:cNvPr name="Group 22" id="22"/>
          <p:cNvGrpSpPr/>
          <p:nvPr/>
        </p:nvGrpSpPr>
        <p:grpSpPr>
          <a:xfrm rot="0">
            <a:off x="-14911376" y="9738128"/>
            <a:ext cx="36217504" cy="2007530"/>
            <a:chOff x="0" y="0"/>
            <a:chExt cx="48290005" cy="2676707"/>
          </a:xfrm>
        </p:grpSpPr>
        <p:grpSp>
          <p:nvGrpSpPr>
            <p:cNvPr name="Group 23" id="23"/>
            <p:cNvGrpSpPr/>
            <p:nvPr/>
          </p:nvGrpSpPr>
          <p:grpSpPr>
            <a:xfrm rot="-10800000">
              <a:off x="24145003" y="204466"/>
              <a:ext cx="24145003" cy="2370007"/>
              <a:chOff x="0" y="0"/>
              <a:chExt cx="4359236" cy="427891"/>
            </a:xfrm>
          </p:grpSpPr>
          <p:sp>
            <p:nvSpPr>
              <p:cNvPr name="Freeform 24" id="2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5" id="2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10800000">
              <a:off x="24876995" y="0"/>
              <a:ext cx="22681018" cy="2370007"/>
              <a:chOff x="0" y="0"/>
              <a:chExt cx="4094922" cy="427891"/>
            </a:xfrm>
          </p:grpSpPr>
          <p:sp>
            <p:nvSpPr>
              <p:cNvPr name="Freeform 27" id="2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8" id="2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9" id="29"/>
            <p:cNvGrpSpPr/>
            <p:nvPr/>
          </p:nvGrpSpPr>
          <p:grpSpPr>
            <a:xfrm rot="0">
              <a:off x="0" y="102233"/>
              <a:ext cx="24145003" cy="2370007"/>
              <a:chOff x="0" y="0"/>
              <a:chExt cx="4359236" cy="427891"/>
            </a:xfrm>
          </p:grpSpPr>
          <p:sp>
            <p:nvSpPr>
              <p:cNvPr name="Freeform 30" id="3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1" id="3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2" id="32"/>
            <p:cNvGrpSpPr/>
            <p:nvPr/>
          </p:nvGrpSpPr>
          <p:grpSpPr>
            <a:xfrm rot="0">
              <a:off x="731992" y="306699"/>
              <a:ext cx="22681018" cy="2370007"/>
              <a:chOff x="0" y="0"/>
              <a:chExt cx="4094922" cy="427891"/>
            </a:xfrm>
          </p:grpSpPr>
          <p:sp>
            <p:nvSpPr>
              <p:cNvPr name="Freeform 33" id="3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4" id="3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35" id="35"/>
          <p:cNvGrpSpPr/>
          <p:nvPr/>
        </p:nvGrpSpPr>
        <p:grpSpPr>
          <a:xfrm rot="-5400000">
            <a:off x="-445472" y="3984701"/>
            <a:ext cx="1561254" cy="1064782"/>
            <a:chOff x="0" y="0"/>
            <a:chExt cx="2771140" cy="1889930"/>
          </a:xfrm>
        </p:grpSpPr>
        <p:sp>
          <p:nvSpPr>
            <p:cNvPr name="Freeform 36" id="36"/>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sp>
        <p:nvSpPr>
          <p:cNvPr name="TextBox 37" id="37"/>
          <p:cNvSpPr txBox="true"/>
          <p:nvPr/>
        </p:nvSpPr>
        <p:spPr>
          <a:xfrm rot="0">
            <a:off x="0" y="1597753"/>
            <a:ext cx="18288000" cy="4502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Montserrat Classic Bold"/>
                <a:ea typeface="Montserrat Classic Bold"/>
                <a:cs typeface="Montserrat Classic Bold"/>
                <a:sym typeface="Montserrat Classic Bold"/>
              </a:rPr>
              <a:t>FEATURE IMPORTANCE AND ANALYSIS</a:t>
            </a:r>
          </a:p>
        </p:txBody>
      </p:sp>
      <p:sp>
        <p:nvSpPr>
          <p:cNvPr name="Freeform 38" id="38"/>
          <p:cNvSpPr/>
          <p:nvPr/>
        </p:nvSpPr>
        <p:spPr>
          <a:xfrm flipH="false" flipV="false" rot="0">
            <a:off x="15141746" y="2739502"/>
            <a:ext cx="974560" cy="962378"/>
          </a:xfrm>
          <a:custGeom>
            <a:avLst/>
            <a:gdLst/>
            <a:ahLst/>
            <a:cxnLst/>
            <a:rect r="r" b="b" t="t" l="l"/>
            <a:pathLst>
              <a:path h="962378" w="974560">
                <a:moveTo>
                  <a:pt x="0" y="0"/>
                </a:moveTo>
                <a:lnTo>
                  <a:pt x="974559" y="0"/>
                </a:lnTo>
                <a:lnTo>
                  <a:pt x="974559" y="962378"/>
                </a:lnTo>
                <a:lnTo>
                  <a:pt x="0" y="962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9" id="39"/>
          <p:cNvSpPr/>
          <p:nvPr/>
        </p:nvSpPr>
        <p:spPr>
          <a:xfrm flipH="false" flipV="false" rot="0">
            <a:off x="364887" y="2164116"/>
            <a:ext cx="9028504" cy="5718336"/>
          </a:xfrm>
          <a:custGeom>
            <a:avLst/>
            <a:gdLst/>
            <a:ahLst/>
            <a:cxnLst/>
            <a:rect r="r" b="b" t="t" l="l"/>
            <a:pathLst>
              <a:path h="5718336" w="9028504">
                <a:moveTo>
                  <a:pt x="0" y="0"/>
                </a:moveTo>
                <a:lnTo>
                  <a:pt x="9028504" y="0"/>
                </a:lnTo>
                <a:lnTo>
                  <a:pt x="9028504" y="5718336"/>
                </a:lnTo>
                <a:lnTo>
                  <a:pt x="0" y="5718336"/>
                </a:lnTo>
                <a:lnTo>
                  <a:pt x="0" y="0"/>
                </a:lnTo>
                <a:close/>
              </a:path>
            </a:pathLst>
          </a:custGeom>
          <a:blipFill>
            <a:blip r:embed="rId4"/>
            <a:stretch>
              <a:fillRect l="0" t="0" r="0" b="0"/>
            </a:stretch>
          </a:blipFill>
        </p:spPr>
      </p:sp>
      <p:sp>
        <p:nvSpPr>
          <p:cNvPr name="Freeform 40" id="40"/>
          <p:cNvSpPr/>
          <p:nvPr/>
        </p:nvSpPr>
        <p:spPr>
          <a:xfrm flipH="false" flipV="false" rot="0">
            <a:off x="9720487" y="2164116"/>
            <a:ext cx="7811601" cy="5718336"/>
          </a:xfrm>
          <a:custGeom>
            <a:avLst/>
            <a:gdLst/>
            <a:ahLst/>
            <a:cxnLst/>
            <a:rect r="r" b="b" t="t" l="l"/>
            <a:pathLst>
              <a:path h="5718336" w="7811601">
                <a:moveTo>
                  <a:pt x="0" y="0"/>
                </a:moveTo>
                <a:lnTo>
                  <a:pt x="7811600" y="0"/>
                </a:lnTo>
                <a:lnTo>
                  <a:pt x="7811600" y="5718336"/>
                </a:lnTo>
                <a:lnTo>
                  <a:pt x="0" y="5718336"/>
                </a:lnTo>
                <a:lnTo>
                  <a:pt x="0" y="0"/>
                </a:lnTo>
                <a:close/>
              </a:path>
            </a:pathLst>
          </a:custGeom>
          <a:blipFill>
            <a:blip r:embed="rId5"/>
            <a:stretch>
              <a:fillRect l="0" t="0" r="0" b="0"/>
            </a:stretch>
          </a:blipFill>
        </p:spPr>
      </p:sp>
      <p:sp>
        <p:nvSpPr>
          <p:cNvPr name="TextBox 41" id="41"/>
          <p:cNvSpPr txBox="true"/>
          <p:nvPr/>
        </p:nvSpPr>
        <p:spPr>
          <a:xfrm rot="0">
            <a:off x="1442751" y="7885106"/>
            <a:ext cx="7701249" cy="1635027"/>
          </a:xfrm>
          <a:prstGeom prst="rect">
            <a:avLst/>
          </a:prstGeom>
        </p:spPr>
        <p:txBody>
          <a:bodyPr anchor="t" rtlCol="false" tIns="0" lIns="0" bIns="0" rIns="0">
            <a:spAutoFit/>
          </a:bodyPr>
          <a:lstStyle/>
          <a:p>
            <a:pPr algn="ctr">
              <a:lnSpc>
                <a:spcPts val="3260"/>
              </a:lnSpc>
              <a:spcBef>
                <a:spcPct val="0"/>
              </a:spcBef>
            </a:pPr>
            <a:r>
              <a:rPr lang="en-US" b="true" sz="2507">
                <a:solidFill>
                  <a:srgbClr val="003884"/>
                </a:solidFill>
                <a:latin typeface="Montserrat Classic Bold"/>
                <a:ea typeface="Montserrat Classic Bold"/>
                <a:cs typeface="Montserrat Classic Bold"/>
                <a:sym typeface="Montserrat Classic Bold"/>
              </a:rPr>
              <a:t>AMONG ALL THE MACHINE LEARNING MODELS RANDOM FOREST REGRESSION GIVES THE BEST RESULT WITH LEAST MEAN SQUARED ERROR</a:t>
            </a:r>
          </a:p>
        </p:txBody>
      </p:sp>
      <p:sp>
        <p:nvSpPr>
          <p:cNvPr name="TextBox 42" id="42"/>
          <p:cNvSpPr txBox="true"/>
          <p:nvPr/>
        </p:nvSpPr>
        <p:spPr>
          <a:xfrm rot="0">
            <a:off x="9808073" y="7844352"/>
            <a:ext cx="7851741" cy="1682029"/>
          </a:xfrm>
          <a:prstGeom prst="rect">
            <a:avLst/>
          </a:prstGeom>
        </p:spPr>
        <p:txBody>
          <a:bodyPr anchor="t" rtlCol="false" tIns="0" lIns="0" bIns="0" rIns="0">
            <a:spAutoFit/>
          </a:bodyPr>
          <a:lstStyle/>
          <a:p>
            <a:pPr algn="ctr">
              <a:lnSpc>
                <a:spcPts val="3323"/>
              </a:lnSpc>
              <a:spcBef>
                <a:spcPct val="0"/>
              </a:spcBef>
            </a:pPr>
            <a:r>
              <a:rPr lang="en-US" b="true" sz="2556">
                <a:solidFill>
                  <a:srgbClr val="003884"/>
                </a:solidFill>
                <a:latin typeface="Montserrat Classic Bold"/>
                <a:ea typeface="Montserrat Classic Bold"/>
                <a:cs typeface="Montserrat Classic Bold"/>
                <a:sym typeface="Montserrat Classic Bold"/>
              </a:rPr>
              <a:t>ESTIMATION OF IMPORTANT FEATURES WITH THEIR WEIGHTS BY RUNNING XGBOOST (TAKING HEALTH OUTCOMES AS TARGET VARIABLES)</a:t>
            </a:r>
          </a:p>
        </p:txBody>
      </p:sp>
      <p:sp>
        <p:nvSpPr>
          <p:cNvPr name="TextBox 43" id="43"/>
          <p:cNvSpPr txBox="true"/>
          <p:nvPr/>
        </p:nvSpPr>
        <p:spPr>
          <a:xfrm rot="0">
            <a:off x="7534257" y="333775"/>
            <a:ext cx="9828946"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SELECTION AND TRAINING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34" id="34"/>
          <p:cNvGrpSpPr/>
          <p:nvPr/>
        </p:nvGrpSpPr>
        <p:grpSpPr>
          <a:xfrm rot="0">
            <a:off x="11069661" y="2755392"/>
            <a:ext cx="6900493" cy="6039489"/>
            <a:chOff x="0" y="0"/>
            <a:chExt cx="1817414" cy="1590647"/>
          </a:xfrm>
        </p:grpSpPr>
        <p:sp>
          <p:nvSpPr>
            <p:cNvPr name="Freeform 35" id="35"/>
            <p:cNvSpPr/>
            <p:nvPr/>
          </p:nvSpPr>
          <p:spPr>
            <a:xfrm flipH="false" flipV="false" rot="0">
              <a:off x="0" y="0"/>
              <a:ext cx="1817414" cy="1590647"/>
            </a:xfrm>
            <a:custGeom>
              <a:avLst/>
              <a:gdLst/>
              <a:ahLst/>
              <a:cxnLst/>
              <a:rect r="r" b="b" t="t" l="l"/>
              <a:pathLst>
                <a:path h="1590647" w="1817414">
                  <a:moveTo>
                    <a:pt x="13463" y="0"/>
                  </a:moveTo>
                  <a:lnTo>
                    <a:pt x="1803951" y="0"/>
                  </a:lnTo>
                  <a:cubicBezTo>
                    <a:pt x="1811386" y="0"/>
                    <a:pt x="1817414" y="6028"/>
                    <a:pt x="1817414" y="13463"/>
                  </a:cubicBezTo>
                  <a:lnTo>
                    <a:pt x="1817414" y="1577184"/>
                  </a:lnTo>
                  <a:cubicBezTo>
                    <a:pt x="1817414" y="1584620"/>
                    <a:pt x="1811386" y="1590647"/>
                    <a:pt x="1803951" y="1590647"/>
                  </a:cubicBezTo>
                  <a:lnTo>
                    <a:pt x="13463" y="1590647"/>
                  </a:lnTo>
                  <a:cubicBezTo>
                    <a:pt x="6028" y="1590647"/>
                    <a:pt x="0" y="1584620"/>
                    <a:pt x="0" y="1577184"/>
                  </a:cubicBezTo>
                  <a:lnTo>
                    <a:pt x="0" y="13463"/>
                  </a:lnTo>
                  <a:cubicBezTo>
                    <a:pt x="0" y="6028"/>
                    <a:pt x="6028" y="0"/>
                    <a:pt x="13463" y="0"/>
                  </a:cubicBezTo>
                  <a:close/>
                </a:path>
              </a:pathLst>
            </a:custGeom>
            <a:solidFill>
              <a:srgbClr val="003884"/>
            </a:solidFill>
          </p:spPr>
        </p:sp>
        <p:sp>
          <p:nvSpPr>
            <p:cNvPr name="TextBox 36" id="36"/>
            <p:cNvSpPr txBox="true"/>
            <p:nvPr/>
          </p:nvSpPr>
          <p:spPr>
            <a:xfrm>
              <a:off x="0" y="-47625"/>
              <a:ext cx="1817414" cy="1638272"/>
            </a:xfrm>
            <a:prstGeom prst="rect">
              <a:avLst/>
            </a:prstGeom>
          </p:spPr>
          <p:txBody>
            <a:bodyPr anchor="ctr" rtlCol="false" tIns="50800" lIns="50800" bIns="50800" rIns="50800"/>
            <a:lstStyle/>
            <a:p>
              <a:pPr algn="ctr">
                <a:lnSpc>
                  <a:spcPts val="2608"/>
                </a:lnSpc>
              </a:pPr>
            </a:p>
          </p:txBody>
        </p:sp>
      </p:grpSp>
      <p:sp>
        <p:nvSpPr>
          <p:cNvPr name="Freeform 37" id="37"/>
          <p:cNvSpPr/>
          <p:nvPr/>
        </p:nvSpPr>
        <p:spPr>
          <a:xfrm flipH="false" flipV="false" rot="0">
            <a:off x="0" y="2195491"/>
            <a:ext cx="11069661" cy="7251308"/>
          </a:xfrm>
          <a:custGeom>
            <a:avLst/>
            <a:gdLst/>
            <a:ahLst/>
            <a:cxnLst/>
            <a:rect r="r" b="b" t="t" l="l"/>
            <a:pathLst>
              <a:path h="7251308" w="11069661">
                <a:moveTo>
                  <a:pt x="0" y="0"/>
                </a:moveTo>
                <a:lnTo>
                  <a:pt x="11069661" y="0"/>
                </a:lnTo>
                <a:lnTo>
                  <a:pt x="11069661" y="7251308"/>
                </a:lnTo>
                <a:lnTo>
                  <a:pt x="0" y="7251308"/>
                </a:lnTo>
                <a:lnTo>
                  <a:pt x="0" y="0"/>
                </a:lnTo>
                <a:close/>
              </a:path>
            </a:pathLst>
          </a:custGeom>
          <a:blipFill>
            <a:blip r:embed="rId2"/>
            <a:stretch>
              <a:fillRect l="0" t="-709" r="0" b="-709"/>
            </a:stretch>
          </a:blipFill>
        </p:spPr>
      </p:sp>
      <p:sp>
        <p:nvSpPr>
          <p:cNvPr name="TextBox 38" id="38"/>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39" id="39"/>
          <p:cNvSpPr txBox="true"/>
          <p:nvPr/>
        </p:nvSpPr>
        <p:spPr>
          <a:xfrm rot="0">
            <a:off x="0" y="1565735"/>
            <a:ext cx="9881356" cy="448781"/>
          </a:xfrm>
          <a:prstGeom prst="rect">
            <a:avLst/>
          </a:prstGeom>
        </p:spPr>
        <p:txBody>
          <a:bodyPr anchor="t" rtlCol="false" tIns="0" lIns="0" bIns="0" rIns="0">
            <a:spAutoFit/>
          </a:bodyPr>
          <a:lstStyle/>
          <a:p>
            <a:pPr algn="ctr">
              <a:lnSpc>
                <a:spcPts val="3651"/>
              </a:lnSpc>
              <a:spcBef>
                <a:spcPct val="0"/>
              </a:spcBef>
            </a:pPr>
            <a:r>
              <a:rPr lang="en-US" b="true" sz="2809">
                <a:solidFill>
                  <a:srgbClr val="003884"/>
                </a:solidFill>
                <a:latin typeface="Montserrat Classic Bold"/>
                <a:ea typeface="Montserrat Classic Bold"/>
                <a:cs typeface="Montserrat Classic Bold"/>
                <a:sym typeface="Montserrat Classic Bold"/>
              </a:rPr>
              <a:t>CORRELATION MATRIX</a:t>
            </a:r>
          </a:p>
        </p:txBody>
      </p:sp>
      <p:sp>
        <p:nvSpPr>
          <p:cNvPr name="TextBox 40" id="40"/>
          <p:cNvSpPr txBox="true"/>
          <p:nvPr/>
        </p:nvSpPr>
        <p:spPr>
          <a:xfrm rot="0">
            <a:off x="10929407" y="3190126"/>
            <a:ext cx="7181001" cy="5242988"/>
          </a:xfrm>
          <a:prstGeom prst="rect">
            <a:avLst/>
          </a:prstGeom>
        </p:spPr>
        <p:txBody>
          <a:bodyPr anchor="t" rtlCol="false" tIns="0" lIns="0" bIns="0" rIns="0">
            <a:spAutoFit/>
          </a:bodyPr>
          <a:lstStyle/>
          <a:p>
            <a:pPr algn="ctr">
              <a:lnSpc>
                <a:spcPts val="3466"/>
              </a:lnSpc>
            </a:pPr>
            <a:r>
              <a:rPr lang="en-US" b="true" sz="2666" u="sng">
                <a:solidFill>
                  <a:srgbClr val="FFFFFF"/>
                </a:solidFill>
                <a:latin typeface="IBM Plex Sans Bold"/>
                <a:ea typeface="IBM Plex Sans Bold"/>
                <a:cs typeface="IBM Plex Sans Bold"/>
                <a:sym typeface="IBM Plex Sans Bold"/>
              </a:rPr>
              <a:t>WEIGHT ASSIGNMENT FOR RISK INDICATORS</a:t>
            </a:r>
          </a:p>
          <a:p>
            <a:pPr algn="ctr">
              <a:lnSpc>
                <a:spcPts val="3466"/>
              </a:lnSpc>
            </a:pPr>
          </a:p>
          <a:p>
            <a:pPr algn="l" marL="575648" indent="-287824" lvl="1">
              <a:lnSpc>
                <a:spcPts val="3466"/>
              </a:lnSpc>
              <a:buFont typeface="Arial"/>
              <a:buChar char="•"/>
            </a:pPr>
            <a:r>
              <a:rPr lang="en-US" sz="2666">
                <a:solidFill>
                  <a:srgbClr val="FFFFFF"/>
                </a:solidFill>
                <a:latin typeface="IBM Plex Sans"/>
                <a:ea typeface="IBM Plex Sans"/>
                <a:cs typeface="IBM Plex Sans"/>
                <a:sym typeface="IBM Plex Sans"/>
              </a:rPr>
              <a:t> </a:t>
            </a:r>
            <a:r>
              <a:rPr lang="en-US" b="true" sz="2666">
                <a:solidFill>
                  <a:srgbClr val="FFFFFF"/>
                </a:solidFill>
                <a:latin typeface="IBM Plex Sans Bold"/>
                <a:ea typeface="IBM Plex Sans Bold"/>
                <a:cs typeface="IBM Plex Sans Bold"/>
                <a:sym typeface="IBM Plex Sans Bold"/>
              </a:rPr>
              <a:t>We assigned weights to each risk indicator based on its positive or negative correlation with health outcomes.</a:t>
            </a:r>
          </a:p>
          <a:p>
            <a:pPr algn="l">
              <a:lnSpc>
                <a:spcPts val="3466"/>
              </a:lnSpc>
            </a:pPr>
          </a:p>
          <a:p>
            <a:pPr algn="l" marL="575648" indent="-287824" lvl="1">
              <a:lnSpc>
                <a:spcPts val="3466"/>
              </a:lnSpc>
              <a:buFont typeface="Arial"/>
              <a:buChar char="•"/>
            </a:pPr>
            <a:r>
              <a:rPr lang="en-US" b="true" sz="2666">
                <a:solidFill>
                  <a:srgbClr val="FFFFFF"/>
                </a:solidFill>
                <a:latin typeface="IBM Plex Sans Bold"/>
                <a:ea typeface="IBM Plex Sans Bold"/>
                <a:cs typeface="IBM Plex Sans Bold"/>
                <a:sym typeface="IBM Plex Sans Bold"/>
              </a:rPr>
              <a:t>This step enabled us to capture the varying degrees of impact that different risk factors exerted on individual health outcomes.</a:t>
            </a:r>
          </a:p>
        </p:txBody>
      </p:sp>
      <p:sp>
        <p:nvSpPr>
          <p:cNvPr name="TextBox 41" id="41"/>
          <p:cNvSpPr txBox="true"/>
          <p:nvPr/>
        </p:nvSpPr>
        <p:spPr>
          <a:xfrm rot="0">
            <a:off x="7534257" y="333775"/>
            <a:ext cx="9820275"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SELECTION AND TRAINING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34" id="34"/>
          <p:cNvGrpSpPr/>
          <p:nvPr/>
        </p:nvGrpSpPr>
        <p:grpSpPr>
          <a:xfrm rot="-5400000">
            <a:off x="-445472" y="3984701"/>
            <a:ext cx="1561254" cy="1064782"/>
            <a:chOff x="0" y="0"/>
            <a:chExt cx="2771140" cy="1889930"/>
          </a:xfrm>
        </p:grpSpPr>
        <p:sp>
          <p:nvSpPr>
            <p:cNvPr name="Freeform 35" id="35"/>
            <p:cNvSpPr/>
            <p:nvPr/>
          </p:nvSpPr>
          <p:spPr>
            <a:xfrm flipH="false" flipV="false" rot="0">
              <a:off x="0" y="0"/>
              <a:ext cx="2771140" cy="1889930"/>
            </a:xfrm>
            <a:custGeom>
              <a:avLst/>
              <a:gdLst/>
              <a:ahLst/>
              <a:cxnLst/>
              <a:rect r="r" b="b" t="t" l="l"/>
              <a:pathLst>
                <a:path h="1889930" w="2771140">
                  <a:moveTo>
                    <a:pt x="0" y="0"/>
                  </a:moveTo>
                  <a:lnTo>
                    <a:pt x="0" y="986960"/>
                  </a:lnTo>
                  <a:lnTo>
                    <a:pt x="1384300" y="1889930"/>
                  </a:lnTo>
                  <a:lnTo>
                    <a:pt x="2771140" y="986960"/>
                  </a:lnTo>
                  <a:lnTo>
                    <a:pt x="2771140" y="0"/>
                  </a:lnTo>
                  <a:close/>
                </a:path>
              </a:pathLst>
            </a:custGeom>
            <a:solidFill>
              <a:srgbClr val="F1F2F2"/>
            </a:solidFill>
          </p:spPr>
        </p:sp>
      </p:grpSp>
      <p:grpSp>
        <p:nvGrpSpPr>
          <p:cNvPr name="Group 36" id="36"/>
          <p:cNvGrpSpPr/>
          <p:nvPr/>
        </p:nvGrpSpPr>
        <p:grpSpPr>
          <a:xfrm rot="0">
            <a:off x="8052033" y="2544732"/>
            <a:ext cx="9798600" cy="5794150"/>
            <a:chOff x="0" y="0"/>
            <a:chExt cx="2580701" cy="1526031"/>
          </a:xfrm>
        </p:grpSpPr>
        <p:sp>
          <p:nvSpPr>
            <p:cNvPr name="Freeform 37" id="37"/>
            <p:cNvSpPr/>
            <p:nvPr/>
          </p:nvSpPr>
          <p:spPr>
            <a:xfrm flipH="false" flipV="false" rot="0">
              <a:off x="0" y="0"/>
              <a:ext cx="2580701" cy="1526031"/>
            </a:xfrm>
            <a:custGeom>
              <a:avLst/>
              <a:gdLst/>
              <a:ahLst/>
              <a:cxnLst/>
              <a:rect r="r" b="b" t="t" l="l"/>
              <a:pathLst>
                <a:path h="1526031" w="2580701">
                  <a:moveTo>
                    <a:pt x="9481" y="0"/>
                  </a:moveTo>
                  <a:lnTo>
                    <a:pt x="2571220" y="0"/>
                  </a:lnTo>
                  <a:cubicBezTo>
                    <a:pt x="2576456" y="0"/>
                    <a:pt x="2580701" y="4245"/>
                    <a:pt x="2580701" y="9481"/>
                  </a:cubicBezTo>
                  <a:lnTo>
                    <a:pt x="2580701" y="1516550"/>
                  </a:lnTo>
                  <a:cubicBezTo>
                    <a:pt x="2580701" y="1519065"/>
                    <a:pt x="2579702" y="1521476"/>
                    <a:pt x="2577924" y="1523254"/>
                  </a:cubicBezTo>
                  <a:cubicBezTo>
                    <a:pt x="2576146" y="1525032"/>
                    <a:pt x="2573735" y="1526031"/>
                    <a:pt x="2571220" y="1526031"/>
                  </a:cubicBezTo>
                  <a:lnTo>
                    <a:pt x="9481" y="1526031"/>
                  </a:lnTo>
                  <a:cubicBezTo>
                    <a:pt x="6967" y="1526031"/>
                    <a:pt x="4555" y="1525032"/>
                    <a:pt x="2777" y="1523254"/>
                  </a:cubicBezTo>
                  <a:cubicBezTo>
                    <a:pt x="999" y="1521476"/>
                    <a:pt x="0" y="1519065"/>
                    <a:pt x="0" y="1516550"/>
                  </a:cubicBezTo>
                  <a:lnTo>
                    <a:pt x="0" y="9481"/>
                  </a:lnTo>
                  <a:cubicBezTo>
                    <a:pt x="0" y="6967"/>
                    <a:pt x="999" y="4555"/>
                    <a:pt x="2777" y="2777"/>
                  </a:cubicBezTo>
                  <a:cubicBezTo>
                    <a:pt x="4555" y="999"/>
                    <a:pt x="6967" y="0"/>
                    <a:pt x="9481" y="0"/>
                  </a:cubicBezTo>
                  <a:close/>
                </a:path>
              </a:pathLst>
            </a:custGeom>
            <a:solidFill>
              <a:srgbClr val="003884"/>
            </a:solidFill>
          </p:spPr>
        </p:sp>
        <p:sp>
          <p:nvSpPr>
            <p:cNvPr name="TextBox 38" id="38"/>
            <p:cNvSpPr txBox="true"/>
            <p:nvPr/>
          </p:nvSpPr>
          <p:spPr>
            <a:xfrm>
              <a:off x="0" y="-47625"/>
              <a:ext cx="2580701" cy="1573656"/>
            </a:xfrm>
            <a:prstGeom prst="rect">
              <a:avLst/>
            </a:prstGeom>
          </p:spPr>
          <p:txBody>
            <a:bodyPr anchor="ctr" rtlCol="false" tIns="50800" lIns="50800" bIns="50800" rIns="50800"/>
            <a:lstStyle/>
            <a:p>
              <a:pPr algn="ctr">
                <a:lnSpc>
                  <a:spcPts val="2608"/>
                </a:lnSpc>
              </a:pPr>
            </a:p>
          </p:txBody>
        </p:sp>
      </p:grpSp>
      <p:sp>
        <p:nvSpPr>
          <p:cNvPr name="Freeform 39" id="39"/>
          <p:cNvSpPr/>
          <p:nvPr/>
        </p:nvSpPr>
        <p:spPr>
          <a:xfrm flipH="false" flipV="false" rot="0">
            <a:off x="34356" y="1640900"/>
            <a:ext cx="7777213" cy="8097228"/>
          </a:xfrm>
          <a:custGeom>
            <a:avLst/>
            <a:gdLst/>
            <a:ahLst/>
            <a:cxnLst/>
            <a:rect r="r" b="b" t="t" l="l"/>
            <a:pathLst>
              <a:path h="8097228" w="7777213">
                <a:moveTo>
                  <a:pt x="0" y="0"/>
                </a:moveTo>
                <a:lnTo>
                  <a:pt x="7777214" y="0"/>
                </a:lnTo>
                <a:lnTo>
                  <a:pt x="7777214" y="8097228"/>
                </a:lnTo>
                <a:lnTo>
                  <a:pt x="0" y="8097228"/>
                </a:lnTo>
                <a:lnTo>
                  <a:pt x="0" y="0"/>
                </a:lnTo>
                <a:close/>
              </a:path>
            </a:pathLst>
          </a:custGeom>
          <a:blipFill>
            <a:blip r:embed="rId2"/>
            <a:stretch>
              <a:fillRect l="-832" t="-3233" r="-9245" b="-2494"/>
            </a:stretch>
          </a:blipFill>
        </p:spPr>
      </p:sp>
      <p:sp>
        <p:nvSpPr>
          <p:cNvPr name="TextBox 40" id="40"/>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41" id="41"/>
          <p:cNvSpPr txBox="true"/>
          <p:nvPr/>
        </p:nvSpPr>
        <p:spPr>
          <a:xfrm rot="0">
            <a:off x="0" y="1597753"/>
            <a:ext cx="18288000" cy="4502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Montserrat Classic Bold"/>
                <a:ea typeface="Montserrat Classic Bold"/>
                <a:cs typeface="Montserrat Classic Bold"/>
                <a:sym typeface="Montserrat Classic Bold"/>
              </a:rPr>
              <a:t>RISK SCORE CALCULATION AND RISK LEVEL ASSIGNMENT</a:t>
            </a:r>
          </a:p>
        </p:txBody>
      </p:sp>
      <p:sp>
        <p:nvSpPr>
          <p:cNvPr name="TextBox 42" id="42"/>
          <p:cNvSpPr txBox="true"/>
          <p:nvPr/>
        </p:nvSpPr>
        <p:spPr>
          <a:xfrm rot="0">
            <a:off x="8148569" y="2790421"/>
            <a:ext cx="9605528" cy="5760085"/>
          </a:xfrm>
          <a:prstGeom prst="rect">
            <a:avLst/>
          </a:prstGeom>
        </p:spPr>
        <p:txBody>
          <a:bodyPr anchor="t" rtlCol="false" tIns="0" lIns="0" bIns="0" rIns="0">
            <a:spAutoFit/>
          </a:bodyPr>
          <a:lstStyle/>
          <a:p>
            <a:pPr algn="l" marL="690877" indent="-345439" lvl="1">
              <a:lnSpc>
                <a:spcPts val="4159"/>
              </a:lnSpc>
              <a:buFont typeface="Arial"/>
              <a:buChar char="•"/>
            </a:pPr>
            <a:r>
              <a:rPr lang="en-US" b="true" sz="3199">
                <a:solidFill>
                  <a:srgbClr val="FFFFFF"/>
                </a:solidFill>
                <a:latin typeface="IBM Plex Sans Bold"/>
                <a:ea typeface="IBM Plex Sans Bold"/>
                <a:cs typeface="IBM Plex Sans Bold"/>
                <a:sym typeface="IBM Plex Sans Bold"/>
              </a:rPr>
              <a:t>Weighted sum for each census track ID to calculate risk scores.</a:t>
            </a:r>
          </a:p>
          <a:p>
            <a:pPr algn="l" marL="690877" indent="-345439" lvl="1">
              <a:lnSpc>
                <a:spcPts val="4159"/>
              </a:lnSpc>
              <a:buFont typeface="Arial"/>
              <a:buChar char="•"/>
            </a:pPr>
            <a:r>
              <a:rPr lang="en-US" b="true" sz="3199">
                <a:solidFill>
                  <a:srgbClr val="FFFFFF"/>
                </a:solidFill>
                <a:latin typeface="IBM Plex Sans Bold"/>
                <a:ea typeface="IBM Plex Sans Bold"/>
                <a:cs typeface="IBM Plex Sans Bold"/>
                <a:sym typeface="IBM Plex Sans Bold"/>
              </a:rPr>
              <a:t>Normalized risk scores for consistency across indicators and track IDs.</a:t>
            </a:r>
          </a:p>
          <a:p>
            <a:pPr algn="l" marL="690877" indent="-345439" lvl="1">
              <a:lnSpc>
                <a:spcPts val="4159"/>
              </a:lnSpc>
              <a:buFont typeface="Arial"/>
              <a:buChar char="•"/>
            </a:pPr>
            <a:r>
              <a:rPr lang="en-US" b="true" sz="3199">
                <a:solidFill>
                  <a:srgbClr val="FFFFFF"/>
                </a:solidFill>
                <a:latin typeface="IBM Plex Sans Bold"/>
                <a:ea typeface="IBM Plex Sans Bold"/>
                <a:cs typeface="IBM Plex Sans Bold"/>
                <a:sym typeface="IBM Plex Sans Bold"/>
              </a:rPr>
              <a:t>Used K-Means Clustering to group normalized scores into low, medium, and high-risk.</a:t>
            </a:r>
          </a:p>
          <a:p>
            <a:pPr algn="l" marL="690877" indent="-345439" lvl="1">
              <a:lnSpc>
                <a:spcPts val="4159"/>
              </a:lnSpc>
              <a:buFont typeface="Arial"/>
              <a:buChar char="•"/>
            </a:pPr>
            <a:r>
              <a:rPr lang="en-US" b="true" sz="3199">
                <a:solidFill>
                  <a:srgbClr val="FFFFFF"/>
                </a:solidFill>
                <a:latin typeface="IBM Plex Sans Bold"/>
                <a:ea typeface="IBM Plex Sans Bold"/>
                <a:cs typeface="IBM Plex Sans Bold"/>
                <a:sym typeface="IBM Plex Sans Bold"/>
              </a:rPr>
              <a:t>Set thresholds to classify risk levels for each type of risk within track IDs.</a:t>
            </a:r>
          </a:p>
          <a:p>
            <a:pPr algn="l" marL="690877" indent="-345439" lvl="1">
              <a:lnSpc>
                <a:spcPts val="4159"/>
              </a:lnSpc>
              <a:buFont typeface="Arial"/>
              <a:buChar char="•"/>
            </a:pPr>
            <a:r>
              <a:rPr lang="en-US" b="true" sz="3199">
                <a:solidFill>
                  <a:srgbClr val="FFFFFF"/>
                </a:solidFill>
                <a:latin typeface="IBM Plex Sans Bold"/>
                <a:ea typeface="IBM Plex Sans Bold"/>
                <a:cs typeface="IBM Plex Sans Bold"/>
                <a:sym typeface="IBM Plex Sans Bold"/>
              </a:rPr>
              <a:t>Determined population into low, medium, and high-risk categories based on thresholds.</a:t>
            </a:r>
          </a:p>
          <a:p>
            <a:pPr algn="ctr">
              <a:lnSpc>
                <a:spcPts val="4159"/>
              </a:lnSpc>
            </a:pPr>
          </a:p>
        </p:txBody>
      </p:sp>
      <p:sp>
        <p:nvSpPr>
          <p:cNvPr name="TextBox 43" id="43"/>
          <p:cNvSpPr txBox="true"/>
          <p:nvPr/>
        </p:nvSpPr>
        <p:spPr>
          <a:xfrm rot="0">
            <a:off x="7534257" y="333775"/>
            <a:ext cx="9820275"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SELECTION AND TRAINING</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TextBox 21" id="21"/>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22" id="22"/>
          <p:cNvSpPr txBox="true"/>
          <p:nvPr/>
        </p:nvSpPr>
        <p:spPr>
          <a:xfrm rot="0">
            <a:off x="7663751" y="333775"/>
            <a:ext cx="8934429"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TESTING</a:t>
            </a:r>
          </a:p>
        </p:txBody>
      </p:sp>
      <p:grpSp>
        <p:nvGrpSpPr>
          <p:cNvPr name="Group 23" id="23"/>
          <p:cNvGrpSpPr/>
          <p:nvPr/>
        </p:nvGrpSpPr>
        <p:grpSpPr>
          <a:xfrm rot="0">
            <a:off x="-14911376" y="9738128"/>
            <a:ext cx="36217504" cy="2007530"/>
            <a:chOff x="0" y="0"/>
            <a:chExt cx="48290005" cy="2676707"/>
          </a:xfrm>
        </p:grpSpPr>
        <p:grpSp>
          <p:nvGrpSpPr>
            <p:cNvPr name="Group 24" id="24"/>
            <p:cNvGrpSpPr/>
            <p:nvPr/>
          </p:nvGrpSpPr>
          <p:grpSpPr>
            <a:xfrm rot="-10800000">
              <a:off x="24145003" y="204466"/>
              <a:ext cx="24145003" cy="2370007"/>
              <a:chOff x="0" y="0"/>
              <a:chExt cx="4359236" cy="427891"/>
            </a:xfrm>
          </p:grpSpPr>
          <p:sp>
            <p:nvSpPr>
              <p:cNvPr name="Freeform 25" id="25"/>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6" id="26"/>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10800000">
              <a:off x="24876995" y="0"/>
              <a:ext cx="22681018" cy="2370007"/>
              <a:chOff x="0" y="0"/>
              <a:chExt cx="4094922" cy="427891"/>
            </a:xfrm>
          </p:grpSpPr>
          <p:sp>
            <p:nvSpPr>
              <p:cNvPr name="Freeform 28" id="28"/>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9" id="29"/>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30" id="30"/>
            <p:cNvGrpSpPr/>
            <p:nvPr/>
          </p:nvGrpSpPr>
          <p:grpSpPr>
            <a:xfrm rot="0">
              <a:off x="0" y="102233"/>
              <a:ext cx="24145003" cy="2370007"/>
              <a:chOff x="0" y="0"/>
              <a:chExt cx="4359236" cy="427891"/>
            </a:xfrm>
          </p:grpSpPr>
          <p:sp>
            <p:nvSpPr>
              <p:cNvPr name="Freeform 31" id="31"/>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2" id="32"/>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3" id="33"/>
            <p:cNvGrpSpPr/>
            <p:nvPr/>
          </p:nvGrpSpPr>
          <p:grpSpPr>
            <a:xfrm rot="0">
              <a:off x="731992" y="306699"/>
              <a:ext cx="22681018" cy="2370007"/>
              <a:chOff x="0" y="0"/>
              <a:chExt cx="4094922" cy="427891"/>
            </a:xfrm>
          </p:grpSpPr>
          <p:sp>
            <p:nvSpPr>
              <p:cNvPr name="Freeform 34" id="34"/>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5" id="35"/>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36" id="36"/>
          <p:cNvSpPr txBox="true"/>
          <p:nvPr/>
        </p:nvSpPr>
        <p:spPr>
          <a:xfrm rot="0">
            <a:off x="0" y="1597753"/>
            <a:ext cx="18288000" cy="4502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Montserrat Classic Bold"/>
                <a:ea typeface="Montserrat Classic Bold"/>
                <a:cs typeface="Montserrat Classic Bold"/>
                <a:sym typeface="Montserrat Classic Bold"/>
              </a:rPr>
              <a:t>METHODOLOGY : USING CONCEPT OF ATTENTION MECHANISM</a:t>
            </a:r>
          </a:p>
        </p:txBody>
      </p:sp>
      <p:grpSp>
        <p:nvGrpSpPr>
          <p:cNvPr name="Group 37" id="37"/>
          <p:cNvGrpSpPr/>
          <p:nvPr/>
        </p:nvGrpSpPr>
        <p:grpSpPr>
          <a:xfrm rot="-10800000">
            <a:off x="13097861" y="5481583"/>
            <a:ext cx="3500318" cy="817467"/>
            <a:chOff x="0" y="0"/>
            <a:chExt cx="15443980" cy="3606800"/>
          </a:xfrm>
        </p:grpSpPr>
        <p:sp>
          <p:nvSpPr>
            <p:cNvPr name="Freeform 38" id="38"/>
            <p:cNvSpPr/>
            <p:nvPr/>
          </p:nvSpPr>
          <p:spPr>
            <a:xfrm flipH="false" flipV="false" rot="0">
              <a:off x="0" y="0"/>
              <a:ext cx="15443980" cy="3606800"/>
            </a:xfrm>
            <a:custGeom>
              <a:avLst/>
              <a:gdLst/>
              <a:ahLst/>
              <a:cxnLst/>
              <a:rect r="r" b="b" t="t" l="l"/>
              <a:pathLst>
                <a:path h="3606800" w="15443980">
                  <a:moveTo>
                    <a:pt x="15443980" y="0"/>
                  </a:moveTo>
                  <a:lnTo>
                    <a:pt x="1041400" y="0"/>
                  </a:lnTo>
                  <a:lnTo>
                    <a:pt x="0" y="1803400"/>
                  </a:lnTo>
                  <a:lnTo>
                    <a:pt x="1041400" y="3606800"/>
                  </a:lnTo>
                  <a:lnTo>
                    <a:pt x="15443980" y="3606800"/>
                  </a:lnTo>
                  <a:lnTo>
                    <a:pt x="14402580" y="1803400"/>
                  </a:lnTo>
                  <a:close/>
                </a:path>
              </a:pathLst>
            </a:custGeom>
            <a:solidFill>
              <a:srgbClr val="4C98FF"/>
            </a:solidFill>
          </p:spPr>
        </p:sp>
      </p:grpSp>
      <p:grpSp>
        <p:nvGrpSpPr>
          <p:cNvPr name="Group 39" id="39"/>
          <p:cNvGrpSpPr/>
          <p:nvPr/>
        </p:nvGrpSpPr>
        <p:grpSpPr>
          <a:xfrm rot="0">
            <a:off x="9580268" y="2667093"/>
            <a:ext cx="3215899" cy="2833014"/>
            <a:chOff x="0" y="0"/>
            <a:chExt cx="922651" cy="812800"/>
          </a:xfrm>
        </p:grpSpPr>
        <p:sp>
          <p:nvSpPr>
            <p:cNvPr name="Freeform 40" id="40"/>
            <p:cNvSpPr/>
            <p:nvPr/>
          </p:nvSpPr>
          <p:spPr>
            <a:xfrm flipH="false" flipV="false" rot="0">
              <a:off x="0" y="0"/>
              <a:ext cx="922651" cy="812800"/>
            </a:xfrm>
            <a:custGeom>
              <a:avLst/>
              <a:gdLst/>
              <a:ahLst/>
              <a:cxnLst/>
              <a:rect r="r" b="b" t="t" l="l"/>
              <a:pathLst>
                <a:path h="812800" w="922651">
                  <a:moveTo>
                    <a:pt x="307716" y="19070"/>
                  </a:moveTo>
                  <a:cubicBezTo>
                    <a:pt x="354866" y="7556"/>
                    <a:pt x="408795" y="0"/>
                    <a:pt x="461574" y="0"/>
                  </a:cubicBezTo>
                  <a:cubicBezTo>
                    <a:pt x="514355" y="0"/>
                    <a:pt x="565143" y="6476"/>
                    <a:pt x="611946" y="17990"/>
                  </a:cubicBezTo>
                  <a:cubicBezTo>
                    <a:pt x="612944" y="18350"/>
                    <a:pt x="613939" y="18350"/>
                    <a:pt x="614934" y="18710"/>
                  </a:cubicBezTo>
                  <a:cubicBezTo>
                    <a:pt x="790701" y="64765"/>
                    <a:pt x="920161" y="186379"/>
                    <a:pt x="922651" y="328502"/>
                  </a:cubicBezTo>
                  <a:lnTo>
                    <a:pt x="922651" y="812800"/>
                  </a:lnTo>
                  <a:lnTo>
                    <a:pt x="0" y="812800"/>
                  </a:lnTo>
                  <a:lnTo>
                    <a:pt x="0" y="328861"/>
                  </a:lnTo>
                  <a:cubicBezTo>
                    <a:pt x="2490" y="185660"/>
                    <a:pt x="129958" y="64045"/>
                    <a:pt x="307716" y="19070"/>
                  </a:cubicBezTo>
                  <a:close/>
                </a:path>
              </a:pathLst>
            </a:custGeom>
            <a:solidFill>
              <a:srgbClr val="026EFF"/>
            </a:solidFill>
          </p:spPr>
        </p:sp>
        <p:sp>
          <p:nvSpPr>
            <p:cNvPr name="TextBox 41" id="41"/>
            <p:cNvSpPr txBox="true"/>
            <p:nvPr/>
          </p:nvSpPr>
          <p:spPr>
            <a:xfrm>
              <a:off x="0" y="127000"/>
              <a:ext cx="922651" cy="685800"/>
            </a:xfrm>
            <a:prstGeom prst="rect">
              <a:avLst/>
            </a:prstGeom>
          </p:spPr>
          <p:txBody>
            <a:bodyPr anchor="ctr" rtlCol="false" tIns="11014" lIns="11014" bIns="11014" rIns="11014"/>
            <a:lstStyle/>
            <a:p>
              <a:pPr algn="ctr">
                <a:lnSpc>
                  <a:spcPts val="239"/>
                </a:lnSpc>
              </a:pPr>
            </a:p>
          </p:txBody>
        </p:sp>
      </p:grpSp>
      <p:grpSp>
        <p:nvGrpSpPr>
          <p:cNvPr name="Group 42" id="42"/>
          <p:cNvGrpSpPr/>
          <p:nvPr/>
        </p:nvGrpSpPr>
        <p:grpSpPr>
          <a:xfrm rot="0">
            <a:off x="9622524" y="2709691"/>
            <a:ext cx="3130733" cy="2736714"/>
            <a:chOff x="0" y="0"/>
            <a:chExt cx="898216" cy="785171"/>
          </a:xfrm>
        </p:grpSpPr>
        <p:sp>
          <p:nvSpPr>
            <p:cNvPr name="Freeform 43" id="43"/>
            <p:cNvSpPr/>
            <p:nvPr/>
          </p:nvSpPr>
          <p:spPr>
            <a:xfrm flipH="false" flipV="false" rot="0">
              <a:off x="0" y="0"/>
              <a:ext cx="898216" cy="785171"/>
            </a:xfrm>
            <a:custGeom>
              <a:avLst/>
              <a:gdLst/>
              <a:ahLst/>
              <a:cxnLst/>
              <a:rect r="r" b="b" t="t" l="l"/>
              <a:pathLst>
                <a:path h="785171" w="898216">
                  <a:moveTo>
                    <a:pt x="299567" y="19070"/>
                  </a:moveTo>
                  <a:cubicBezTo>
                    <a:pt x="345468" y="7556"/>
                    <a:pt x="397969" y="0"/>
                    <a:pt x="449350" y="0"/>
                  </a:cubicBezTo>
                  <a:cubicBezTo>
                    <a:pt x="500733" y="0"/>
                    <a:pt x="550177" y="6476"/>
                    <a:pt x="595740" y="17990"/>
                  </a:cubicBezTo>
                  <a:cubicBezTo>
                    <a:pt x="596711" y="18350"/>
                    <a:pt x="597680" y="18350"/>
                    <a:pt x="598649" y="18710"/>
                  </a:cubicBezTo>
                  <a:cubicBezTo>
                    <a:pt x="769761" y="64765"/>
                    <a:pt x="895793" y="186379"/>
                    <a:pt x="898216" y="327888"/>
                  </a:cubicBezTo>
                  <a:lnTo>
                    <a:pt x="898216" y="785171"/>
                  </a:lnTo>
                  <a:lnTo>
                    <a:pt x="0" y="785171"/>
                  </a:lnTo>
                  <a:lnTo>
                    <a:pt x="0" y="328228"/>
                  </a:lnTo>
                  <a:cubicBezTo>
                    <a:pt x="2424" y="185660"/>
                    <a:pt x="126516" y="64045"/>
                    <a:pt x="299567" y="19070"/>
                  </a:cubicBezTo>
                  <a:close/>
                </a:path>
              </a:pathLst>
            </a:custGeom>
            <a:solidFill>
              <a:srgbClr val="FFFFFF"/>
            </a:solidFill>
          </p:spPr>
        </p:sp>
        <p:sp>
          <p:nvSpPr>
            <p:cNvPr name="TextBox 44" id="44"/>
            <p:cNvSpPr txBox="true"/>
            <p:nvPr/>
          </p:nvSpPr>
          <p:spPr>
            <a:xfrm>
              <a:off x="0" y="127000"/>
              <a:ext cx="898216" cy="658171"/>
            </a:xfrm>
            <a:prstGeom prst="rect">
              <a:avLst/>
            </a:prstGeom>
          </p:spPr>
          <p:txBody>
            <a:bodyPr anchor="ctr" rtlCol="false" tIns="11014" lIns="11014" bIns="11014" rIns="11014"/>
            <a:lstStyle/>
            <a:p>
              <a:pPr algn="ctr">
                <a:lnSpc>
                  <a:spcPts val="239"/>
                </a:lnSpc>
              </a:pPr>
            </a:p>
          </p:txBody>
        </p:sp>
      </p:grpSp>
      <p:grpSp>
        <p:nvGrpSpPr>
          <p:cNvPr name="Group 45" id="45"/>
          <p:cNvGrpSpPr/>
          <p:nvPr/>
        </p:nvGrpSpPr>
        <p:grpSpPr>
          <a:xfrm rot="-10800000">
            <a:off x="9588906" y="5481583"/>
            <a:ext cx="3500318" cy="817467"/>
            <a:chOff x="0" y="0"/>
            <a:chExt cx="15443980" cy="3606800"/>
          </a:xfrm>
        </p:grpSpPr>
        <p:sp>
          <p:nvSpPr>
            <p:cNvPr name="Freeform 46" id="46"/>
            <p:cNvSpPr/>
            <p:nvPr/>
          </p:nvSpPr>
          <p:spPr>
            <a:xfrm flipH="false" flipV="false" rot="0">
              <a:off x="0" y="0"/>
              <a:ext cx="15443980" cy="3606800"/>
            </a:xfrm>
            <a:custGeom>
              <a:avLst/>
              <a:gdLst/>
              <a:ahLst/>
              <a:cxnLst/>
              <a:rect r="r" b="b" t="t" l="l"/>
              <a:pathLst>
                <a:path h="3606800" w="15443980">
                  <a:moveTo>
                    <a:pt x="15443980" y="0"/>
                  </a:moveTo>
                  <a:lnTo>
                    <a:pt x="1041400" y="0"/>
                  </a:lnTo>
                  <a:lnTo>
                    <a:pt x="0" y="1803400"/>
                  </a:lnTo>
                  <a:lnTo>
                    <a:pt x="1041400" y="3606800"/>
                  </a:lnTo>
                  <a:lnTo>
                    <a:pt x="15443980" y="3606800"/>
                  </a:lnTo>
                  <a:lnTo>
                    <a:pt x="14402580" y="1803400"/>
                  </a:lnTo>
                  <a:close/>
                </a:path>
              </a:pathLst>
            </a:custGeom>
            <a:solidFill>
              <a:srgbClr val="026EFF"/>
            </a:solidFill>
          </p:spPr>
        </p:sp>
      </p:grpSp>
      <p:grpSp>
        <p:nvGrpSpPr>
          <p:cNvPr name="Group 47" id="47"/>
          <p:cNvGrpSpPr/>
          <p:nvPr/>
        </p:nvGrpSpPr>
        <p:grpSpPr>
          <a:xfrm rot="-10800000">
            <a:off x="6079950" y="5481583"/>
            <a:ext cx="3500318" cy="817467"/>
            <a:chOff x="0" y="0"/>
            <a:chExt cx="15443980" cy="3606800"/>
          </a:xfrm>
        </p:grpSpPr>
        <p:sp>
          <p:nvSpPr>
            <p:cNvPr name="Freeform 48" id="48"/>
            <p:cNvSpPr/>
            <p:nvPr/>
          </p:nvSpPr>
          <p:spPr>
            <a:xfrm flipH="false" flipV="false" rot="0">
              <a:off x="0" y="0"/>
              <a:ext cx="15443980" cy="3606800"/>
            </a:xfrm>
            <a:custGeom>
              <a:avLst/>
              <a:gdLst/>
              <a:ahLst/>
              <a:cxnLst/>
              <a:rect r="r" b="b" t="t" l="l"/>
              <a:pathLst>
                <a:path h="3606800" w="15443980">
                  <a:moveTo>
                    <a:pt x="15443980" y="0"/>
                  </a:moveTo>
                  <a:lnTo>
                    <a:pt x="1041400" y="0"/>
                  </a:lnTo>
                  <a:lnTo>
                    <a:pt x="0" y="1803400"/>
                  </a:lnTo>
                  <a:lnTo>
                    <a:pt x="1041400" y="3606800"/>
                  </a:lnTo>
                  <a:lnTo>
                    <a:pt x="15443980" y="3606800"/>
                  </a:lnTo>
                  <a:lnTo>
                    <a:pt x="14402580" y="1803400"/>
                  </a:lnTo>
                  <a:close/>
                </a:path>
              </a:pathLst>
            </a:custGeom>
            <a:solidFill>
              <a:srgbClr val="005CD6"/>
            </a:solidFill>
          </p:spPr>
        </p:sp>
      </p:grpSp>
      <p:grpSp>
        <p:nvGrpSpPr>
          <p:cNvPr name="Group 49" id="49"/>
          <p:cNvGrpSpPr/>
          <p:nvPr/>
        </p:nvGrpSpPr>
        <p:grpSpPr>
          <a:xfrm rot="0">
            <a:off x="2570995" y="2667093"/>
            <a:ext cx="3215899" cy="2833014"/>
            <a:chOff x="0" y="0"/>
            <a:chExt cx="922651" cy="812800"/>
          </a:xfrm>
        </p:grpSpPr>
        <p:sp>
          <p:nvSpPr>
            <p:cNvPr name="Freeform 50" id="50"/>
            <p:cNvSpPr/>
            <p:nvPr/>
          </p:nvSpPr>
          <p:spPr>
            <a:xfrm flipH="false" flipV="false" rot="0">
              <a:off x="0" y="0"/>
              <a:ext cx="922651" cy="812800"/>
            </a:xfrm>
            <a:custGeom>
              <a:avLst/>
              <a:gdLst/>
              <a:ahLst/>
              <a:cxnLst/>
              <a:rect r="r" b="b" t="t" l="l"/>
              <a:pathLst>
                <a:path h="812800" w="922651">
                  <a:moveTo>
                    <a:pt x="307716" y="19070"/>
                  </a:moveTo>
                  <a:cubicBezTo>
                    <a:pt x="354866" y="7556"/>
                    <a:pt x="408795" y="0"/>
                    <a:pt x="461574" y="0"/>
                  </a:cubicBezTo>
                  <a:cubicBezTo>
                    <a:pt x="514355" y="0"/>
                    <a:pt x="565143" y="6476"/>
                    <a:pt x="611946" y="17990"/>
                  </a:cubicBezTo>
                  <a:cubicBezTo>
                    <a:pt x="612944" y="18350"/>
                    <a:pt x="613939" y="18350"/>
                    <a:pt x="614934" y="18710"/>
                  </a:cubicBezTo>
                  <a:cubicBezTo>
                    <a:pt x="790701" y="64765"/>
                    <a:pt x="920161" y="186379"/>
                    <a:pt x="922651" y="328502"/>
                  </a:cubicBezTo>
                  <a:lnTo>
                    <a:pt x="922651" y="812800"/>
                  </a:lnTo>
                  <a:lnTo>
                    <a:pt x="0" y="812800"/>
                  </a:lnTo>
                  <a:lnTo>
                    <a:pt x="0" y="328861"/>
                  </a:lnTo>
                  <a:cubicBezTo>
                    <a:pt x="2490" y="185660"/>
                    <a:pt x="129958" y="64045"/>
                    <a:pt x="307716" y="19070"/>
                  </a:cubicBezTo>
                  <a:close/>
                </a:path>
              </a:pathLst>
            </a:custGeom>
            <a:solidFill>
              <a:srgbClr val="004AAD"/>
            </a:solidFill>
          </p:spPr>
        </p:sp>
        <p:sp>
          <p:nvSpPr>
            <p:cNvPr name="TextBox 51" id="51"/>
            <p:cNvSpPr txBox="true"/>
            <p:nvPr/>
          </p:nvSpPr>
          <p:spPr>
            <a:xfrm>
              <a:off x="0" y="127000"/>
              <a:ext cx="922651" cy="685800"/>
            </a:xfrm>
            <a:prstGeom prst="rect">
              <a:avLst/>
            </a:prstGeom>
          </p:spPr>
          <p:txBody>
            <a:bodyPr anchor="ctr" rtlCol="false" tIns="11014" lIns="11014" bIns="11014" rIns="11014"/>
            <a:lstStyle/>
            <a:p>
              <a:pPr algn="ctr">
                <a:lnSpc>
                  <a:spcPts val="239"/>
                </a:lnSpc>
              </a:pPr>
            </a:p>
          </p:txBody>
        </p:sp>
      </p:grpSp>
      <p:grpSp>
        <p:nvGrpSpPr>
          <p:cNvPr name="Group 52" id="52"/>
          <p:cNvGrpSpPr/>
          <p:nvPr/>
        </p:nvGrpSpPr>
        <p:grpSpPr>
          <a:xfrm rot="0">
            <a:off x="2613250" y="2709691"/>
            <a:ext cx="3130733" cy="2736714"/>
            <a:chOff x="0" y="0"/>
            <a:chExt cx="898216" cy="785171"/>
          </a:xfrm>
        </p:grpSpPr>
        <p:sp>
          <p:nvSpPr>
            <p:cNvPr name="Freeform 53" id="53"/>
            <p:cNvSpPr/>
            <p:nvPr/>
          </p:nvSpPr>
          <p:spPr>
            <a:xfrm flipH="false" flipV="false" rot="0">
              <a:off x="0" y="0"/>
              <a:ext cx="898216" cy="785171"/>
            </a:xfrm>
            <a:custGeom>
              <a:avLst/>
              <a:gdLst/>
              <a:ahLst/>
              <a:cxnLst/>
              <a:rect r="r" b="b" t="t" l="l"/>
              <a:pathLst>
                <a:path h="785171" w="898216">
                  <a:moveTo>
                    <a:pt x="299567" y="19070"/>
                  </a:moveTo>
                  <a:cubicBezTo>
                    <a:pt x="345468" y="7556"/>
                    <a:pt x="397969" y="0"/>
                    <a:pt x="449350" y="0"/>
                  </a:cubicBezTo>
                  <a:cubicBezTo>
                    <a:pt x="500733" y="0"/>
                    <a:pt x="550177" y="6476"/>
                    <a:pt x="595740" y="17990"/>
                  </a:cubicBezTo>
                  <a:cubicBezTo>
                    <a:pt x="596711" y="18350"/>
                    <a:pt x="597680" y="18350"/>
                    <a:pt x="598649" y="18710"/>
                  </a:cubicBezTo>
                  <a:cubicBezTo>
                    <a:pt x="769761" y="64765"/>
                    <a:pt x="895793" y="186379"/>
                    <a:pt x="898216" y="327888"/>
                  </a:cubicBezTo>
                  <a:lnTo>
                    <a:pt x="898216" y="785171"/>
                  </a:lnTo>
                  <a:lnTo>
                    <a:pt x="0" y="785171"/>
                  </a:lnTo>
                  <a:lnTo>
                    <a:pt x="0" y="328228"/>
                  </a:lnTo>
                  <a:cubicBezTo>
                    <a:pt x="2424" y="185660"/>
                    <a:pt x="126516" y="64045"/>
                    <a:pt x="299567" y="19070"/>
                  </a:cubicBezTo>
                  <a:close/>
                </a:path>
              </a:pathLst>
            </a:custGeom>
            <a:solidFill>
              <a:srgbClr val="FFFFFF"/>
            </a:solidFill>
          </p:spPr>
        </p:sp>
        <p:sp>
          <p:nvSpPr>
            <p:cNvPr name="TextBox 54" id="54"/>
            <p:cNvSpPr txBox="true"/>
            <p:nvPr/>
          </p:nvSpPr>
          <p:spPr>
            <a:xfrm>
              <a:off x="0" y="127000"/>
              <a:ext cx="898216" cy="658171"/>
            </a:xfrm>
            <a:prstGeom prst="rect">
              <a:avLst/>
            </a:prstGeom>
          </p:spPr>
          <p:txBody>
            <a:bodyPr anchor="ctr" rtlCol="false" tIns="11014" lIns="11014" bIns="11014" rIns="11014"/>
            <a:lstStyle/>
            <a:p>
              <a:pPr algn="ctr">
                <a:lnSpc>
                  <a:spcPts val="239"/>
                </a:lnSpc>
              </a:pPr>
            </a:p>
          </p:txBody>
        </p:sp>
      </p:grpSp>
      <p:grpSp>
        <p:nvGrpSpPr>
          <p:cNvPr name="Group 55" id="55"/>
          <p:cNvGrpSpPr/>
          <p:nvPr/>
        </p:nvGrpSpPr>
        <p:grpSpPr>
          <a:xfrm rot="-10800000">
            <a:off x="2570995" y="5481583"/>
            <a:ext cx="3500318" cy="817467"/>
            <a:chOff x="0" y="0"/>
            <a:chExt cx="15443980" cy="3606800"/>
          </a:xfrm>
        </p:grpSpPr>
        <p:sp>
          <p:nvSpPr>
            <p:cNvPr name="Freeform 56" id="56"/>
            <p:cNvSpPr/>
            <p:nvPr/>
          </p:nvSpPr>
          <p:spPr>
            <a:xfrm flipH="false" flipV="false" rot="0">
              <a:off x="0" y="0"/>
              <a:ext cx="15443980" cy="3606800"/>
            </a:xfrm>
            <a:custGeom>
              <a:avLst/>
              <a:gdLst/>
              <a:ahLst/>
              <a:cxnLst/>
              <a:rect r="r" b="b" t="t" l="l"/>
              <a:pathLst>
                <a:path h="3606800" w="15443980">
                  <a:moveTo>
                    <a:pt x="15443980" y="0"/>
                  </a:moveTo>
                  <a:lnTo>
                    <a:pt x="1041400" y="0"/>
                  </a:lnTo>
                  <a:lnTo>
                    <a:pt x="0" y="1803400"/>
                  </a:lnTo>
                  <a:lnTo>
                    <a:pt x="1041400" y="3606800"/>
                  </a:lnTo>
                  <a:lnTo>
                    <a:pt x="15443980" y="3606800"/>
                  </a:lnTo>
                  <a:lnTo>
                    <a:pt x="14402580" y="1803400"/>
                  </a:lnTo>
                  <a:close/>
                </a:path>
              </a:pathLst>
            </a:custGeom>
            <a:solidFill>
              <a:srgbClr val="004AAD"/>
            </a:solidFill>
          </p:spPr>
        </p:sp>
      </p:grpSp>
      <p:grpSp>
        <p:nvGrpSpPr>
          <p:cNvPr name="Group 57" id="57"/>
          <p:cNvGrpSpPr/>
          <p:nvPr/>
        </p:nvGrpSpPr>
        <p:grpSpPr>
          <a:xfrm rot="-10800000">
            <a:off x="6079950" y="6286700"/>
            <a:ext cx="3215899" cy="2833014"/>
            <a:chOff x="0" y="0"/>
            <a:chExt cx="922651" cy="812800"/>
          </a:xfrm>
        </p:grpSpPr>
        <p:sp>
          <p:nvSpPr>
            <p:cNvPr name="Freeform 58" id="58"/>
            <p:cNvSpPr/>
            <p:nvPr/>
          </p:nvSpPr>
          <p:spPr>
            <a:xfrm flipH="false" flipV="false" rot="0">
              <a:off x="0" y="0"/>
              <a:ext cx="922651" cy="812800"/>
            </a:xfrm>
            <a:custGeom>
              <a:avLst/>
              <a:gdLst/>
              <a:ahLst/>
              <a:cxnLst/>
              <a:rect r="r" b="b" t="t" l="l"/>
              <a:pathLst>
                <a:path h="812800" w="922651">
                  <a:moveTo>
                    <a:pt x="307716" y="19070"/>
                  </a:moveTo>
                  <a:cubicBezTo>
                    <a:pt x="354866" y="7556"/>
                    <a:pt x="408795" y="0"/>
                    <a:pt x="461574" y="0"/>
                  </a:cubicBezTo>
                  <a:cubicBezTo>
                    <a:pt x="514355" y="0"/>
                    <a:pt x="565143" y="6476"/>
                    <a:pt x="611946" y="17990"/>
                  </a:cubicBezTo>
                  <a:cubicBezTo>
                    <a:pt x="612944" y="18350"/>
                    <a:pt x="613939" y="18350"/>
                    <a:pt x="614934" y="18710"/>
                  </a:cubicBezTo>
                  <a:cubicBezTo>
                    <a:pt x="790701" y="64765"/>
                    <a:pt x="920161" y="186379"/>
                    <a:pt x="922651" y="328502"/>
                  </a:cubicBezTo>
                  <a:lnTo>
                    <a:pt x="922651" y="812800"/>
                  </a:lnTo>
                  <a:lnTo>
                    <a:pt x="0" y="812800"/>
                  </a:lnTo>
                  <a:lnTo>
                    <a:pt x="0" y="328861"/>
                  </a:lnTo>
                  <a:cubicBezTo>
                    <a:pt x="2490" y="185660"/>
                    <a:pt x="129958" y="64045"/>
                    <a:pt x="307716" y="19070"/>
                  </a:cubicBezTo>
                  <a:close/>
                </a:path>
              </a:pathLst>
            </a:custGeom>
            <a:solidFill>
              <a:srgbClr val="005CD6"/>
            </a:solidFill>
          </p:spPr>
        </p:sp>
        <p:sp>
          <p:nvSpPr>
            <p:cNvPr name="TextBox 59" id="59"/>
            <p:cNvSpPr txBox="true"/>
            <p:nvPr/>
          </p:nvSpPr>
          <p:spPr>
            <a:xfrm>
              <a:off x="0" y="127000"/>
              <a:ext cx="922651" cy="685800"/>
            </a:xfrm>
            <a:prstGeom prst="rect">
              <a:avLst/>
            </a:prstGeom>
          </p:spPr>
          <p:txBody>
            <a:bodyPr anchor="ctr" rtlCol="false" tIns="11014" lIns="11014" bIns="11014" rIns="11014"/>
            <a:lstStyle/>
            <a:p>
              <a:pPr algn="ctr">
                <a:lnSpc>
                  <a:spcPts val="239"/>
                </a:lnSpc>
              </a:pPr>
            </a:p>
          </p:txBody>
        </p:sp>
      </p:grpSp>
      <p:grpSp>
        <p:nvGrpSpPr>
          <p:cNvPr name="Group 60" id="60"/>
          <p:cNvGrpSpPr/>
          <p:nvPr/>
        </p:nvGrpSpPr>
        <p:grpSpPr>
          <a:xfrm rot="-10800000">
            <a:off x="6123033" y="6334850"/>
            <a:ext cx="3130733" cy="2736714"/>
            <a:chOff x="0" y="0"/>
            <a:chExt cx="898216" cy="785171"/>
          </a:xfrm>
        </p:grpSpPr>
        <p:sp>
          <p:nvSpPr>
            <p:cNvPr name="Freeform 61" id="61"/>
            <p:cNvSpPr/>
            <p:nvPr/>
          </p:nvSpPr>
          <p:spPr>
            <a:xfrm flipH="false" flipV="false" rot="0">
              <a:off x="0" y="0"/>
              <a:ext cx="898216" cy="785171"/>
            </a:xfrm>
            <a:custGeom>
              <a:avLst/>
              <a:gdLst/>
              <a:ahLst/>
              <a:cxnLst/>
              <a:rect r="r" b="b" t="t" l="l"/>
              <a:pathLst>
                <a:path h="785171" w="898216">
                  <a:moveTo>
                    <a:pt x="299567" y="19070"/>
                  </a:moveTo>
                  <a:cubicBezTo>
                    <a:pt x="345468" y="7556"/>
                    <a:pt x="397969" y="0"/>
                    <a:pt x="449350" y="0"/>
                  </a:cubicBezTo>
                  <a:cubicBezTo>
                    <a:pt x="500733" y="0"/>
                    <a:pt x="550177" y="6476"/>
                    <a:pt x="595740" y="17990"/>
                  </a:cubicBezTo>
                  <a:cubicBezTo>
                    <a:pt x="596711" y="18350"/>
                    <a:pt x="597680" y="18350"/>
                    <a:pt x="598649" y="18710"/>
                  </a:cubicBezTo>
                  <a:cubicBezTo>
                    <a:pt x="769761" y="64765"/>
                    <a:pt x="895793" y="186379"/>
                    <a:pt x="898216" y="327888"/>
                  </a:cubicBezTo>
                  <a:lnTo>
                    <a:pt x="898216" y="785171"/>
                  </a:lnTo>
                  <a:lnTo>
                    <a:pt x="0" y="785171"/>
                  </a:lnTo>
                  <a:lnTo>
                    <a:pt x="0" y="328228"/>
                  </a:lnTo>
                  <a:cubicBezTo>
                    <a:pt x="2424" y="185660"/>
                    <a:pt x="126516" y="64045"/>
                    <a:pt x="299567" y="19070"/>
                  </a:cubicBezTo>
                  <a:close/>
                </a:path>
              </a:pathLst>
            </a:custGeom>
            <a:solidFill>
              <a:srgbClr val="FFFFFF"/>
            </a:solidFill>
          </p:spPr>
        </p:sp>
        <p:sp>
          <p:nvSpPr>
            <p:cNvPr name="TextBox 62" id="62"/>
            <p:cNvSpPr txBox="true"/>
            <p:nvPr/>
          </p:nvSpPr>
          <p:spPr>
            <a:xfrm>
              <a:off x="0" y="127000"/>
              <a:ext cx="898216" cy="658171"/>
            </a:xfrm>
            <a:prstGeom prst="rect">
              <a:avLst/>
            </a:prstGeom>
          </p:spPr>
          <p:txBody>
            <a:bodyPr anchor="ctr" rtlCol="false" tIns="11014" lIns="11014" bIns="11014" rIns="11014"/>
            <a:lstStyle/>
            <a:p>
              <a:pPr algn="ctr">
                <a:lnSpc>
                  <a:spcPts val="239"/>
                </a:lnSpc>
              </a:pPr>
            </a:p>
          </p:txBody>
        </p:sp>
      </p:grpSp>
      <p:sp>
        <p:nvSpPr>
          <p:cNvPr name="TextBox 63" id="63"/>
          <p:cNvSpPr txBox="true"/>
          <p:nvPr/>
        </p:nvSpPr>
        <p:spPr>
          <a:xfrm rot="0">
            <a:off x="3203219" y="5706802"/>
            <a:ext cx="2235870" cy="424180"/>
          </a:xfrm>
          <a:prstGeom prst="rect">
            <a:avLst/>
          </a:prstGeom>
        </p:spPr>
        <p:txBody>
          <a:bodyPr anchor="t" rtlCol="false" tIns="0" lIns="0" bIns="0" rIns="0">
            <a:spAutoFit/>
          </a:bodyPr>
          <a:lstStyle/>
          <a:p>
            <a:pPr algn="ctr">
              <a:lnSpc>
                <a:spcPts val="3200"/>
              </a:lnSpc>
            </a:pPr>
            <a:r>
              <a:rPr lang="en-US" b="true" sz="3200" spc="150">
                <a:solidFill>
                  <a:srgbClr val="FFFFFF"/>
                </a:solidFill>
                <a:latin typeface="Montserrat Classic Bold"/>
                <a:ea typeface="Montserrat Classic Bold"/>
                <a:cs typeface="Montserrat Classic Bold"/>
                <a:sym typeface="Montserrat Classic Bold"/>
              </a:rPr>
              <a:t>STEP 1</a:t>
            </a:r>
          </a:p>
        </p:txBody>
      </p:sp>
      <p:sp>
        <p:nvSpPr>
          <p:cNvPr name="TextBox 64" id="64"/>
          <p:cNvSpPr txBox="true"/>
          <p:nvPr/>
        </p:nvSpPr>
        <p:spPr>
          <a:xfrm rot="0">
            <a:off x="6712174" y="5706802"/>
            <a:ext cx="2235870" cy="424180"/>
          </a:xfrm>
          <a:prstGeom prst="rect">
            <a:avLst/>
          </a:prstGeom>
        </p:spPr>
        <p:txBody>
          <a:bodyPr anchor="t" rtlCol="false" tIns="0" lIns="0" bIns="0" rIns="0">
            <a:spAutoFit/>
          </a:bodyPr>
          <a:lstStyle/>
          <a:p>
            <a:pPr algn="ctr">
              <a:lnSpc>
                <a:spcPts val="3200"/>
              </a:lnSpc>
            </a:pPr>
            <a:r>
              <a:rPr lang="en-US" b="true" sz="3200" spc="150">
                <a:solidFill>
                  <a:srgbClr val="FFFFFF"/>
                </a:solidFill>
                <a:latin typeface="Montserrat Classic Bold"/>
                <a:ea typeface="Montserrat Classic Bold"/>
                <a:cs typeface="Montserrat Classic Bold"/>
                <a:sym typeface="Montserrat Classic Bold"/>
              </a:rPr>
              <a:t>STEP 2</a:t>
            </a:r>
          </a:p>
        </p:txBody>
      </p:sp>
      <p:sp>
        <p:nvSpPr>
          <p:cNvPr name="TextBox 65" id="65"/>
          <p:cNvSpPr txBox="true"/>
          <p:nvPr/>
        </p:nvSpPr>
        <p:spPr>
          <a:xfrm rot="0">
            <a:off x="10221130" y="5706802"/>
            <a:ext cx="2235870" cy="424180"/>
          </a:xfrm>
          <a:prstGeom prst="rect">
            <a:avLst/>
          </a:prstGeom>
        </p:spPr>
        <p:txBody>
          <a:bodyPr anchor="t" rtlCol="false" tIns="0" lIns="0" bIns="0" rIns="0">
            <a:spAutoFit/>
          </a:bodyPr>
          <a:lstStyle/>
          <a:p>
            <a:pPr algn="ctr">
              <a:lnSpc>
                <a:spcPts val="3200"/>
              </a:lnSpc>
            </a:pPr>
            <a:r>
              <a:rPr lang="en-US" b="true" sz="3200" spc="150">
                <a:solidFill>
                  <a:srgbClr val="FFFFFF"/>
                </a:solidFill>
                <a:latin typeface="Montserrat Classic Bold"/>
                <a:ea typeface="Montserrat Classic Bold"/>
                <a:cs typeface="Montserrat Classic Bold"/>
                <a:sym typeface="Montserrat Classic Bold"/>
              </a:rPr>
              <a:t>STEP 3</a:t>
            </a:r>
          </a:p>
        </p:txBody>
      </p:sp>
      <p:sp>
        <p:nvSpPr>
          <p:cNvPr name="TextBox 66" id="66"/>
          <p:cNvSpPr txBox="true"/>
          <p:nvPr/>
        </p:nvSpPr>
        <p:spPr>
          <a:xfrm rot="0">
            <a:off x="13730085" y="5706802"/>
            <a:ext cx="2235870" cy="424180"/>
          </a:xfrm>
          <a:prstGeom prst="rect">
            <a:avLst/>
          </a:prstGeom>
        </p:spPr>
        <p:txBody>
          <a:bodyPr anchor="t" rtlCol="false" tIns="0" lIns="0" bIns="0" rIns="0">
            <a:spAutoFit/>
          </a:bodyPr>
          <a:lstStyle/>
          <a:p>
            <a:pPr algn="ctr">
              <a:lnSpc>
                <a:spcPts val="3200"/>
              </a:lnSpc>
            </a:pPr>
            <a:r>
              <a:rPr lang="en-US" b="true" sz="3200" spc="150">
                <a:solidFill>
                  <a:srgbClr val="FFFFFF"/>
                </a:solidFill>
                <a:latin typeface="Montserrat Classic Bold"/>
                <a:ea typeface="Montserrat Classic Bold"/>
                <a:cs typeface="Montserrat Classic Bold"/>
                <a:sym typeface="Montserrat Classic Bold"/>
              </a:rPr>
              <a:t>STEP 4</a:t>
            </a:r>
          </a:p>
        </p:txBody>
      </p:sp>
      <p:grpSp>
        <p:nvGrpSpPr>
          <p:cNvPr name="Group 67" id="67"/>
          <p:cNvGrpSpPr/>
          <p:nvPr/>
        </p:nvGrpSpPr>
        <p:grpSpPr>
          <a:xfrm rot="-10800000">
            <a:off x="13112370" y="6268176"/>
            <a:ext cx="3215899" cy="2833014"/>
            <a:chOff x="0" y="0"/>
            <a:chExt cx="922651" cy="812800"/>
          </a:xfrm>
        </p:grpSpPr>
        <p:sp>
          <p:nvSpPr>
            <p:cNvPr name="Freeform 68" id="68"/>
            <p:cNvSpPr/>
            <p:nvPr/>
          </p:nvSpPr>
          <p:spPr>
            <a:xfrm flipH="false" flipV="false" rot="0">
              <a:off x="0" y="0"/>
              <a:ext cx="922651" cy="812800"/>
            </a:xfrm>
            <a:custGeom>
              <a:avLst/>
              <a:gdLst/>
              <a:ahLst/>
              <a:cxnLst/>
              <a:rect r="r" b="b" t="t" l="l"/>
              <a:pathLst>
                <a:path h="812800" w="922651">
                  <a:moveTo>
                    <a:pt x="307716" y="19070"/>
                  </a:moveTo>
                  <a:cubicBezTo>
                    <a:pt x="354866" y="7556"/>
                    <a:pt x="408795" y="0"/>
                    <a:pt x="461574" y="0"/>
                  </a:cubicBezTo>
                  <a:cubicBezTo>
                    <a:pt x="514355" y="0"/>
                    <a:pt x="565143" y="6476"/>
                    <a:pt x="611946" y="17990"/>
                  </a:cubicBezTo>
                  <a:cubicBezTo>
                    <a:pt x="612944" y="18350"/>
                    <a:pt x="613939" y="18350"/>
                    <a:pt x="614934" y="18710"/>
                  </a:cubicBezTo>
                  <a:cubicBezTo>
                    <a:pt x="790701" y="64765"/>
                    <a:pt x="920161" y="186379"/>
                    <a:pt x="922651" y="328502"/>
                  </a:cubicBezTo>
                  <a:lnTo>
                    <a:pt x="922651" y="812800"/>
                  </a:lnTo>
                  <a:lnTo>
                    <a:pt x="0" y="812800"/>
                  </a:lnTo>
                  <a:lnTo>
                    <a:pt x="0" y="328861"/>
                  </a:lnTo>
                  <a:cubicBezTo>
                    <a:pt x="2490" y="185660"/>
                    <a:pt x="129958" y="64045"/>
                    <a:pt x="307716" y="19070"/>
                  </a:cubicBezTo>
                  <a:close/>
                </a:path>
              </a:pathLst>
            </a:custGeom>
            <a:solidFill>
              <a:srgbClr val="4C98FF"/>
            </a:solidFill>
          </p:spPr>
        </p:sp>
        <p:sp>
          <p:nvSpPr>
            <p:cNvPr name="TextBox 69" id="69"/>
            <p:cNvSpPr txBox="true"/>
            <p:nvPr/>
          </p:nvSpPr>
          <p:spPr>
            <a:xfrm>
              <a:off x="0" y="127000"/>
              <a:ext cx="922651" cy="685800"/>
            </a:xfrm>
            <a:prstGeom prst="rect">
              <a:avLst/>
            </a:prstGeom>
          </p:spPr>
          <p:txBody>
            <a:bodyPr anchor="ctr" rtlCol="false" tIns="11014" lIns="11014" bIns="11014" rIns="11014"/>
            <a:lstStyle/>
            <a:p>
              <a:pPr algn="ctr">
                <a:lnSpc>
                  <a:spcPts val="239"/>
                </a:lnSpc>
              </a:pPr>
            </a:p>
          </p:txBody>
        </p:sp>
      </p:grpSp>
      <p:grpSp>
        <p:nvGrpSpPr>
          <p:cNvPr name="Group 70" id="70"/>
          <p:cNvGrpSpPr/>
          <p:nvPr/>
        </p:nvGrpSpPr>
        <p:grpSpPr>
          <a:xfrm rot="-10800000">
            <a:off x="13155281" y="6321879"/>
            <a:ext cx="3130733" cy="2736714"/>
            <a:chOff x="0" y="0"/>
            <a:chExt cx="898216" cy="785171"/>
          </a:xfrm>
        </p:grpSpPr>
        <p:sp>
          <p:nvSpPr>
            <p:cNvPr name="Freeform 71" id="71"/>
            <p:cNvSpPr/>
            <p:nvPr/>
          </p:nvSpPr>
          <p:spPr>
            <a:xfrm flipH="false" flipV="false" rot="0">
              <a:off x="0" y="0"/>
              <a:ext cx="898216" cy="785171"/>
            </a:xfrm>
            <a:custGeom>
              <a:avLst/>
              <a:gdLst/>
              <a:ahLst/>
              <a:cxnLst/>
              <a:rect r="r" b="b" t="t" l="l"/>
              <a:pathLst>
                <a:path h="785171" w="898216">
                  <a:moveTo>
                    <a:pt x="299567" y="19070"/>
                  </a:moveTo>
                  <a:cubicBezTo>
                    <a:pt x="345468" y="7556"/>
                    <a:pt x="397969" y="0"/>
                    <a:pt x="449350" y="0"/>
                  </a:cubicBezTo>
                  <a:cubicBezTo>
                    <a:pt x="500733" y="0"/>
                    <a:pt x="550177" y="6476"/>
                    <a:pt x="595740" y="17990"/>
                  </a:cubicBezTo>
                  <a:cubicBezTo>
                    <a:pt x="596711" y="18350"/>
                    <a:pt x="597680" y="18350"/>
                    <a:pt x="598649" y="18710"/>
                  </a:cubicBezTo>
                  <a:cubicBezTo>
                    <a:pt x="769761" y="64765"/>
                    <a:pt x="895793" y="186379"/>
                    <a:pt x="898216" y="327888"/>
                  </a:cubicBezTo>
                  <a:lnTo>
                    <a:pt x="898216" y="785171"/>
                  </a:lnTo>
                  <a:lnTo>
                    <a:pt x="0" y="785171"/>
                  </a:lnTo>
                  <a:lnTo>
                    <a:pt x="0" y="328228"/>
                  </a:lnTo>
                  <a:cubicBezTo>
                    <a:pt x="2424" y="185660"/>
                    <a:pt x="126516" y="64045"/>
                    <a:pt x="299567" y="19070"/>
                  </a:cubicBezTo>
                  <a:close/>
                </a:path>
              </a:pathLst>
            </a:custGeom>
            <a:solidFill>
              <a:srgbClr val="FFFFFF"/>
            </a:solidFill>
          </p:spPr>
        </p:sp>
        <p:sp>
          <p:nvSpPr>
            <p:cNvPr name="TextBox 72" id="72"/>
            <p:cNvSpPr txBox="true"/>
            <p:nvPr/>
          </p:nvSpPr>
          <p:spPr>
            <a:xfrm>
              <a:off x="0" y="127000"/>
              <a:ext cx="898216" cy="658171"/>
            </a:xfrm>
            <a:prstGeom prst="rect">
              <a:avLst/>
            </a:prstGeom>
          </p:spPr>
          <p:txBody>
            <a:bodyPr anchor="ctr" rtlCol="false" tIns="11014" lIns="11014" bIns="11014" rIns="11014"/>
            <a:lstStyle/>
            <a:p>
              <a:pPr algn="ctr">
                <a:lnSpc>
                  <a:spcPts val="239"/>
                </a:lnSpc>
              </a:pPr>
            </a:p>
          </p:txBody>
        </p:sp>
      </p:grpSp>
      <p:sp>
        <p:nvSpPr>
          <p:cNvPr name="TextBox 73" id="73"/>
          <p:cNvSpPr txBox="true"/>
          <p:nvPr/>
        </p:nvSpPr>
        <p:spPr>
          <a:xfrm rot="0">
            <a:off x="2760249" y="3143916"/>
            <a:ext cx="2836735" cy="2052574"/>
          </a:xfrm>
          <a:prstGeom prst="rect">
            <a:avLst/>
          </a:prstGeom>
        </p:spPr>
        <p:txBody>
          <a:bodyPr anchor="t" rtlCol="false" tIns="0" lIns="0" bIns="0" rIns="0">
            <a:spAutoFit/>
          </a:bodyPr>
          <a:lstStyle/>
          <a:p>
            <a:pPr algn="ctr">
              <a:lnSpc>
                <a:spcPts val="3247"/>
              </a:lnSpc>
            </a:pPr>
            <a:r>
              <a:rPr lang="en-US" b="true" sz="2799">
                <a:solidFill>
                  <a:srgbClr val="004AAD"/>
                </a:solidFill>
                <a:latin typeface="Montserrat Classic Bold"/>
                <a:ea typeface="Montserrat Classic Bold"/>
                <a:cs typeface="Montserrat Classic Bold"/>
                <a:sym typeface="Montserrat Classic Bold"/>
              </a:rPr>
              <a:t>PREDICTION OF FEATURE VALUES FOR THE GIVEN ZIP CODE</a:t>
            </a:r>
          </a:p>
        </p:txBody>
      </p:sp>
      <p:sp>
        <p:nvSpPr>
          <p:cNvPr name="TextBox 74" id="74"/>
          <p:cNvSpPr txBox="true"/>
          <p:nvPr/>
        </p:nvSpPr>
        <p:spPr>
          <a:xfrm rot="0">
            <a:off x="6290812" y="6673882"/>
            <a:ext cx="2794175" cy="1642999"/>
          </a:xfrm>
          <a:prstGeom prst="rect">
            <a:avLst/>
          </a:prstGeom>
        </p:spPr>
        <p:txBody>
          <a:bodyPr anchor="t" rtlCol="false" tIns="0" lIns="0" bIns="0" rIns="0">
            <a:spAutoFit/>
          </a:bodyPr>
          <a:lstStyle/>
          <a:p>
            <a:pPr algn="ctr">
              <a:lnSpc>
                <a:spcPts val="3247"/>
              </a:lnSpc>
            </a:pPr>
            <a:r>
              <a:rPr lang="en-US" b="true" sz="2799">
                <a:solidFill>
                  <a:srgbClr val="005CD6"/>
                </a:solidFill>
                <a:latin typeface="Montserrat Classic Bold"/>
                <a:ea typeface="Montserrat Classic Bold"/>
                <a:cs typeface="Montserrat Classic Bold"/>
                <a:sym typeface="Montserrat Classic Bold"/>
              </a:rPr>
              <a:t>CLUSTER ASSIGNNMENT BASED ON SIMILARITY</a:t>
            </a:r>
          </a:p>
        </p:txBody>
      </p:sp>
      <p:sp>
        <p:nvSpPr>
          <p:cNvPr name="TextBox 75" id="75"/>
          <p:cNvSpPr txBox="true"/>
          <p:nvPr/>
        </p:nvSpPr>
        <p:spPr>
          <a:xfrm rot="0">
            <a:off x="9838129" y="3143916"/>
            <a:ext cx="2700178" cy="2052574"/>
          </a:xfrm>
          <a:prstGeom prst="rect">
            <a:avLst/>
          </a:prstGeom>
        </p:spPr>
        <p:txBody>
          <a:bodyPr anchor="t" rtlCol="false" tIns="0" lIns="0" bIns="0" rIns="0">
            <a:spAutoFit/>
          </a:bodyPr>
          <a:lstStyle/>
          <a:p>
            <a:pPr algn="ctr">
              <a:lnSpc>
                <a:spcPts val="3247"/>
              </a:lnSpc>
            </a:pPr>
            <a:r>
              <a:rPr lang="en-US" b="true" sz="2799">
                <a:solidFill>
                  <a:srgbClr val="005DD8"/>
                </a:solidFill>
                <a:latin typeface="Montserrat Classic Bold"/>
                <a:ea typeface="Montserrat Classic Bold"/>
                <a:cs typeface="Montserrat Classic Bold"/>
                <a:sym typeface="Montserrat Classic Bold"/>
              </a:rPr>
              <a:t>CALCULATION OF RISK SCORES AND RISK SEGMENTS</a:t>
            </a:r>
          </a:p>
        </p:txBody>
      </p:sp>
      <p:sp>
        <p:nvSpPr>
          <p:cNvPr name="TextBox 76" id="76"/>
          <p:cNvSpPr txBox="true"/>
          <p:nvPr/>
        </p:nvSpPr>
        <p:spPr>
          <a:xfrm rot="0">
            <a:off x="13132832" y="6518125"/>
            <a:ext cx="3153182" cy="2052574"/>
          </a:xfrm>
          <a:prstGeom prst="rect">
            <a:avLst/>
          </a:prstGeom>
        </p:spPr>
        <p:txBody>
          <a:bodyPr anchor="t" rtlCol="false" tIns="0" lIns="0" bIns="0" rIns="0">
            <a:spAutoFit/>
          </a:bodyPr>
          <a:lstStyle/>
          <a:p>
            <a:pPr algn="ctr">
              <a:lnSpc>
                <a:spcPts val="3247"/>
              </a:lnSpc>
            </a:pPr>
            <a:r>
              <a:rPr lang="en-US" b="true" sz="2799">
                <a:solidFill>
                  <a:srgbClr val="2C86FF"/>
                </a:solidFill>
                <a:latin typeface="Montserrat Classic Bold"/>
                <a:ea typeface="Montserrat Classic Bold"/>
                <a:cs typeface="Montserrat Classic Bold"/>
                <a:sym typeface="Montserrat Classic Bold"/>
              </a:rPr>
              <a:t>ADAPTING TO NEW INFORMATION: </a:t>
            </a:r>
          </a:p>
          <a:p>
            <a:pPr algn="ctr">
              <a:lnSpc>
                <a:spcPts val="3247"/>
              </a:lnSpc>
            </a:pPr>
            <a:r>
              <a:rPr lang="en-US" b="true" sz="2799">
                <a:solidFill>
                  <a:srgbClr val="2C86FF"/>
                </a:solidFill>
                <a:latin typeface="Montserrat Classic Bold"/>
                <a:ea typeface="Montserrat Classic Bold"/>
                <a:cs typeface="Montserrat Classic Bold"/>
                <a:sym typeface="Montserrat Classic Bold"/>
              </a:rPr>
              <a:t>REFINEMENT OF SCORES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34" id="34"/>
          <p:cNvGrpSpPr/>
          <p:nvPr/>
        </p:nvGrpSpPr>
        <p:grpSpPr>
          <a:xfrm rot="0">
            <a:off x="835666" y="7844818"/>
            <a:ext cx="16824148" cy="1593867"/>
            <a:chOff x="0" y="0"/>
            <a:chExt cx="4431051" cy="419784"/>
          </a:xfrm>
        </p:grpSpPr>
        <p:sp>
          <p:nvSpPr>
            <p:cNvPr name="Freeform 35" id="35"/>
            <p:cNvSpPr/>
            <p:nvPr/>
          </p:nvSpPr>
          <p:spPr>
            <a:xfrm flipH="false" flipV="false" rot="0">
              <a:off x="0" y="0"/>
              <a:ext cx="4431051" cy="419784"/>
            </a:xfrm>
            <a:custGeom>
              <a:avLst/>
              <a:gdLst/>
              <a:ahLst/>
              <a:cxnLst/>
              <a:rect r="r" b="b" t="t" l="l"/>
              <a:pathLst>
                <a:path h="419784" w="4431051">
                  <a:moveTo>
                    <a:pt x="5522" y="0"/>
                  </a:moveTo>
                  <a:lnTo>
                    <a:pt x="4425529" y="0"/>
                  </a:lnTo>
                  <a:cubicBezTo>
                    <a:pt x="4426994" y="0"/>
                    <a:pt x="4428398" y="582"/>
                    <a:pt x="4429434" y="1617"/>
                  </a:cubicBezTo>
                  <a:cubicBezTo>
                    <a:pt x="4430469" y="2653"/>
                    <a:pt x="4431051" y="4057"/>
                    <a:pt x="4431051" y="5522"/>
                  </a:cubicBezTo>
                  <a:lnTo>
                    <a:pt x="4431051" y="414262"/>
                  </a:lnTo>
                  <a:cubicBezTo>
                    <a:pt x="4431051" y="415726"/>
                    <a:pt x="4430469" y="417131"/>
                    <a:pt x="4429434" y="418167"/>
                  </a:cubicBezTo>
                  <a:cubicBezTo>
                    <a:pt x="4428398" y="419202"/>
                    <a:pt x="4426994" y="419784"/>
                    <a:pt x="4425529" y="419784"/>
                  </a:cubicBezTo>
                  <a:lnTo>
                    <a:pt x="5522" y="419784"/>
                  </a:lnTo>
                  <a:cubicBezTo>
                    <a:pt x="4057" y="419784"/>
                    <a:pt x="2653" y="419202"/>
                    <a:pt x="1617" y="418167"/>
                  </a:cubicBezTo>
                  <a:cubicBezTo>
                    <a:pt x="582" y="417131"/>
                    <a:pt x="0" y="415726"/>
                    <a:pt x="0" y="414262"/>
                  </a:cubicBezTo>
                  <a:lnTo>
                    <a:pt x="0" y="5522"/>
                  </a:lnTo>
                  <a:cubicBezTo>
                    <a:pt x="0" y="4057"/>
                    <a:pt x="582" y="2653"/>
                    <a:pt x="1617" y="1617"/>
                  </a:cubicBezTo>
                  <a:cubicBezTo>
                    <a:pt x="2653" y="582"/>
                    <a:pt x="4057" y="0"/>
                    <a:pt x="5522" y="0"/>
                  </a:cubicBezTo>
                  <a:close/>
                </a:path>
              </a:pathLst>
            </a:custGeom>
            <a:solidFill>
              <a:srgbClr val="003884"/>
            </a:solidFill>
          </p:spPr>
        </p:sp>
        <p:sp>
          <p:nvSpPr>
            <p:cNvPr name="TextBox 36" id="36"/>
            <p:cNvSpPr txBox="true"/>
            <p:nvPr/>
          </p:nvSpPr>
          <p:spPr>
            <a:xfrm>
              <a:off x="0" y="-47625"/>
              <a:ext cx="4431051" cy="467409"/>
            </a:xfrm>
            <a:prstGeom prst="rect">
              <a:avLst/>
            </a:prstGeom>
          </p:spPr>
          <p:txBody>
            <a:bodyPr anchor="ctr" rtlCol="false" tIns="50800" lIns="50800" bIns="50800" rIns="50800"/>
            <a:lstStyle/>
            <a:p>
              <a:pPr algn="ctr">
                <a:lnSpc>
                  <a:spcPts val="2608"/>
                </a:lnSpc>
              </a:pPr>
            </a:p>
          </p:txBody>
        </p:sp>
      </p:grpSp>
      <p:graphicFrame>
        <p:nvGraphicFramePr>
          <p:cNvPr name="Table 37" id="37"/>
          <p:cNvGraphicFramePr>
            <a:graphicFrameLocks noGrp="true"/>
          </p:cNvGraphicFramePr>
          <p:nvPr/>
        </p:nvGraphicFramePr>
        <p:xfrm>
          <a:off x="397687" y="2454320"/>
          <a:ext cx="7779091" cy="5238750"/>
        </p:xfrm>
        <a:graphic>
          <a:graphicData uri="http://schemas.openxmlformats.org/drawingml/2006/table">
            <a:tbl>
              <a:tblPr/>
              <a:tblGrid>
                <a:gridCol w="3460807"/>
                <a:gridCol w="2122849"/>
                <a:gridCol w="2195435"/>
              </a:tblGrid>
              <a:tr h="1130169">
                <a:tc>
                  <a:txBody>
                    <a:bodyPr anchor="t" rtlCol="false"/>
                    <a:lstStyle/>
                    <a:p>
                      <a:pPr algn="ctr">
                        <a:lnSpc>
                          <a:spcPts val="2608"/>
                        </a:lnSpc>
                        <a:defRPr/>
                      </a:pPr>
                      <a:r>
                        <a:rPr lang="en-US" sz="1862" b="true">
                          <a:solidFill>
                            <a:srgbClr val="000000"/>
                          </a:solidFill>
                          <a:latin typeface="Open Sans Extra Bold"/>
                          <a:ea typeface="Open Sans Extra Bold"/>
                          <a:cs typeface="Open Sans Extra Bold"/>
                          <a:sym typeface="Open Sans Extra Bold"/>
                        </a:rPr>
                        <a:t>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b="true">
                          <a:solidFill>
                            <a:srgbClr val="000000"/>
                          </a:solidFill>
                          <a:latin typeface="Open Sans Extra Bold"/>
                          <a:ea typeface="Open Sans Extra Bold"/>
                          <a:cs typeface="Open Sans Extra Bold"/>
                          <a:sym typeface="Open Sans Extra Bold"/>
                        </a:rPr>
                        <a:t>Training 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b="true">
                          <a:solidFill>
                            <a:srgbClr val="000000"/>
                          </a:solidFill>
                          <a:latin typeface="Open Sans Extra Bold"/>
                          <a:ea typeface="Open Sans Extra Bold"/>
                          <a:cs typeface="Open Sans Extra Bold"/>
                          <a:sym typeface="Open Sans Extra Bold"/>
                        </a:rPr>
                        <a:t>Testing 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657">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Neural Network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641">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Graph Neural Network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0.02175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0.024156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641">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0.00489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641">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0.0006667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8"/>
                        </a:lnSpc>
                        <a:defRPr/>
                      </a:pPr>
                      <a:r>
                        <a:rPr lang="en-US" sz="1862">
                          <a:solidFill>
                            <a:srgbClr val="000000"/>
                          </a:solidFill>
                          <a:latin typeface="Open Sans Extra Bold"/>
                          <a:ea typeface="Open Sans Extra Bold"/>
                          <a:cs typeface="Open Sans Extra Bold"/>
                          <a:sym typeface="Open Sans Extra Bold"/>
                        </a:rPr>
                        <a:t>0.0047803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8" id="38"/>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sp>
        <p:nvSpPr>
          <p:cNvPr name="TextBox 39" id="39"/>
          <p:cNvSpPr txBox="true"/>
          <p:nvPr/>
        </p:nvSpPr>
        <p:spPr>
          <a:xfrm rot="0">
            <a:off x="9525" y="1597753"/>
            <a:ext cx="18288000" cy="4502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Montserrat Classic Bold"/>
                <a:ea typeface="Montserrat Classic Bold"/>
                <a:cs typeface="Montserrat Classic Bold"/>
                <a:sym typeface="Montserrat Classic Bold"/>
              </a:rPr>
              <a:t>PREDICTION OF FEATURE VALUES USING  ML AND DL MODELS</a:t>
            </a:r>
          </a:p>
        </p:txBody>
      </p:sp>
      <p:sp>
        <p:nvSpPr>
          <p:cNvPr name="TextBox 40" id="40"/>
          <p:cNvSpPr txBox="true"/>
          <p:nvPr/>
        </p:nvSpPr>
        <p:spPr>
          <a:xfrm rot="0">
            <a:off x="7663751" y="333775"/>
            <a:ext cx="8934429"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TESTING</a:t>
            </a:r>
          </a:p>
        </p:txBody>
      </p:sp>
      <p:pic>
        <p:nvPicPr>
          <p:cNvPr name="Picture 41" id="41"/>
          <p:cNvPicPr>
            <a:picLocks noChangeAspect="true"/>
          </p:cNvPicPr>
          <p:nvPr/>
        </p:nvPicPr>
        <p:blipFill>
          <a:blip r:embed="rId2"/>
          <a:stretch>
            <a:fillRect/>
          </a:stretch>
        </p:blipFill>
        <p:spPr>
          <a:xfrm rot="0">
            <a:off x="7999487" y="1612519"/>
            <a:ext cx="10101614" cy="6922352"/>
          </a:xfrm>
          <a:prstGeom prst="rect">
            <a:avLst/>
          </a:prstGeom>
        </p:spPr>
      </p:pic>
      <p:sp>
        <p:nvSpPr>
          <p:cNvPr name="TextBox 42" id="42"/>
          <p:cNvSpPr txBox="true"/>
          <p:nvPr/>
        </p:nvSpPr>
        <p:spPr>
          <a:xfrm rot="0">
            <a:off x="1358510" y="7945156"/>
            <a:ext cx="15900790" cy="1364615"/>
          </a:xfrm>
          <a:prstGeom prst="rect">
            <a:avLst/>
          </a:prstGeom>
        </p:spPr>
        <p:txBody>
          <a:bodyPr anchor="t" rtlCol="false" tIns="0" lIns="0" bIns="0" rIns="0">
            <a:spAutoFit/>
          </a:bodyPr>
          <a:lstStyle/>
          <a:p>
            <a:pPr algn="ctr">
              <a:lnSpc>
                <a:spcPts val="3639"/>
              </a:lnSpc>
              <a:spcBef>
                <a:spcPct val="0"/>
              </a:spcBef>
            </a:pPr>
            <a:r>
              <a:rPr lang="en-US" b="true" sz="2799">
                <a:solidFill>
                  <a:srgbClr val="FFFFFF"/>
                </a:solidFill>
                <a:latin typeface="IBM Plex Sans Bold"/>
                <a:ea typeface="IBM Plex Sans Bold"/>
                <a:cs typeface="IBM Plex Sans Bold"/>
                <a:sym typeface="IBM Plex Sans Bold"/>
              </a:rPr>
              <a:t>Although the Random Forest model exhibits the lowest MSE on both training and testing data, its significant disparity suggests potential overfitting. Therefore, we've opted for XGBoost as the preferred model for predicting risk scores.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45160" y="2105100"/>
            <a:ext cx="10837315" cy="6661194"/>
            <a:chOff x="0" y="0"/>
            <a:chExt cx="4225463" cy="2597196"/>
          </a:xfrm>
        </p:grpSpPr>
        <p:sp>
          <p:nvSpPr>
            <p:cNvPr name="Freeform 3" id="3"/>
            <p:cNvSpPr/>
            <p:nvPr/>
          </p:nvSpPr>
          <p:spPr>
            <a:xfrm flipH="false" flipV="false" rot="0">
              <a:off x="0" y="0"/>
              <a:ext cx="4225463" cy="2593951"/>
            </a:xfrm>
            <a:custGeom>
              <a:avLst/>
              <a:gdLst/>
              <a:ahLst/>
              <a:cxnLst/>
              <a:rect r="r" b="b" t="t" l="l"/>
              <a:pathLst>
                <a:path h="2593951" w="4225463">
                  <a:moveTo>
                    <a:pt x="4217605" y="0"/>
                  </a:moveTo>
                  <a:lnTo>
                    <a:pt x="7858" y="0"/>
                  </a:lnTo>
                  <a:cubicBezTo>
                    <a:pt x="5774" y="0"/>
                    <a:pt x="3775" y="828"/>
                    <a:pt x="2302" y="2302"/>
                  </a:cubicBezTo>
                  <a:cubicBezTo>
                    <a:pt x="828" y="3775"/>
                    <a:pt x="0" y="5774"/>
                    <a:pt x="0" y="7858"/>
                  </a:cubicBezTo>
                  <a:lnTo>
                    <a:pt x="0" y="2401378"/>
                  </a:lnTo>
                  <a:cubicBezTo>
                    <a:pt x="0" y="2403462"/>
                    <a:pt x="828" y="2405460"/>
                    <a:pt x="2302" y="2406934"/>
                  </a:cubicBezTo>
                  <a:cubicBezTo>
                    <a:pt x="3775" y="2408408"/>
                    <a:pt x="5774" y="2409236"/>
                    <a:pt x="7858" y="2409236"/>
                  </a:cubicBezTo>
                  <a:lnTo>
                    <a:pt x="149622" y="2409236"/>
                  </a:lnTo>
                  <a:cubicBezTo>
                    <a:pt x="151706" y="2409236"/>
                    <a:pt x="153705" y="2410064"/>
                    <a:pt x="155178" y="2411537"/>
                  </a:cubicBezTo>
                  <a:cubicBezTo>
                    <a:pt x="156652" y="2413011"/>
                    <a:pt x="157480" y="2415010"/>
                    <a:pt x="157480" y="2417094"/>
                  </a:cubicBezTo>
                  <a:lnTo>
                    <a:pt x="157480" y="2589338"/>
                  </a:lnTo>
                  <a:cubicBezTo>
                    <a:pt x="157480" y="2590929"/>
                    <a:pt x="158341" y="2592397"/>
                    <a:pt x="159730" y="2593174"/>
                  </a:cubicBezTo>
                  <a:cubicBezTo>
                    <a:pt x="161119" y="2593951"/>
                    <a:pt x="162820" y="2593916"/>
                    <a:pt x="164176" y="2593084"/>
                  </a:cubicBezTo>
                  <a:lnTo>
                    <a:pt x="456854" y="2413348"/>
                  </a:lnTo>
                  <a:cubicBezTo>
                    <a:pt x="461232" y="2410659"/>
                    <a:pt x="466270" y="2409236"/>
                    <a:pt x="471408" y="2409236"/>
                  </a:cubicBezTo>
                  <a:lnTo>
                    <a:pt x="4217605" y="2409236"/>
                  </a:lnTo>
                  <a:cubicBezTo>
                    <a:pt x="4219689" y="2409236"/>
                    <a:pt x="4221688" y="2408408"/>
                    <a:pt x="4223162" y="2406934"/>
                  </a:cubicBezTo>
                  <a:cubicBezTo>
                    <a:pt x="4224635" y="2405460"/>
                    <a:pt x="4225463" y="2403462"/>
                    <a:pt x="4225463" y="2401378"/>
                  </a:cubicBezTo>
                  <a:lnTo>
                    <a:pt x="4225463" y="7858"/>
                  </a:lnTo>
                  <a:cubicBezTo>
                    <a:pt x="4225463" y="5774"/>
                    <a:pt x="4224635" y="3775"/>
                    <a:pt x="4223162" y="2302"/>
                  </a:cubicBezTo>
                  <a:cubicBezTo>
                    <a:pt x="4221688" y="828"/>
                    <a:pt x="4219689" y="0"/>
                    <a:pt x="4217605" y="0"/>
                  </a:cubicBezTo>
                  <a:close/>
                </a:path>
              </a:pathLst>
            </a:custGeom>
            <a:solidFill>
              <a:srgbClr val="003884"/>
            </a:solidFill>
            <a:ln cap="sq">
              <a:noFill/>
              <a:prstDash val="solid"/>
              <a:miter/>
            </a:ln>
          </p:spPr>
        </p:sp>
        <p:sp>
          <p:nvSpPr>
            <p:cNvPr name="TextBox 4" id="4"/>
            <p:cNvSpPr txBox="true"/>
            <p:nvPr/>
          </p:nvSpPr>
          <p:spPr>
            <a:xfrm>
              <a:off x="0" y="-95250"/>
              <a:ext cx="4225463" cy="2501946"/>
            </a:xfrm>
            <a:prstGeom prst="rect">
              <a:avLst/>
            </a:prstGeom>
          </p:spPr>
          <p:txBody>
            <a:bodyPr anchor="ctr" rtlCol="false" tIns="50800" lIns="50800" bIns="50800" rIns="50800"/>
            <a:lstStyle/>
            <a:p>
              <a:pPr algn="ctr">
                <a:lnSpc>
                  <a:spcPts val="4495"/>
                </a:lnSpc>
              </a:pPr>
              <a:r>
                <a:rPr lang="en-US" b="true" sz="2900">
                  <a:solidFill>
                    <a:srgbClr val="FFFFFF"/>
                  </a:solidFill>
                  <a:latin typeface="Montserrat Classic Bold"/>
                  <a:ea typeface="Montserrat Classic Bold"/>
                  <a:cs typeface="Montserrat Classic Bold"/>
                  <a:sym typeface="Montserrat Classic Bold"/>
                </a:rPr>
                <a:t>Addressing Social Determinants of Health (SDOH) presents challenges in capturing individual social circumstances effectively. Current approaches lack feasibility, patient reluctance, and actionable guidance, necessitating a proactive model. Objectives of the Community Companion Challenge include creating a Social Care Scorecard, connecting individuals with resources, and considering India's healthcare context to reduce disparities and empower patients.</a:t>
              </a:r>
            </a:p>
          </p:txBody>
        </p:sp>
      </p:grpSp>
      <p:grpSp>
        <p:nvGrpSpPr>
          <p:cNvPr name="Group 5" id="5"/>
          <p:cNvGrpSpPr/>
          <p:nvPr/>
        </p:nvGrpSpPr>
        <p:grpSpPr>
          <a:xfrm rot="0">
            <a:off x="-14911376" y="9738128"/>
            <a:ext cx="36217504" cy="2007530"/>
            <a:chOff x="0" y="0"/>
            <a:chExt cx="48290005" cy="2676707"/>
          </a:xfrm>
        </p:grpSpPr>
        <p:grpSp>
          <p:nvGrpSpPr>
            <p:cNvPr name="Group 6" id="6"/>
            <p:cNvGrpSpPr/>
            <p:nvPr/>
          </p:nvGrpSpPr>
          <p:grpSpPr>
            <a:xfrm rot="-10800000">
              <a:off x="24145003" y="204466"/>
              <a:ext cx="24145003" cy="2370007"/>
              <a:chOff x="0" y="0"/>
              <a:chExt cx="4359236" cy="427891"/>
            </a:xfrm>
          </p:grpSpPr>
          <p:sp>
            <p:nvSpPr>
              <p:cNvPr name="Freeform 7" id="7"/>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8" id="8"/>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24876995" y="0"/>
              <a:ext cx="22681018" cy="2370007"/>
              <a:chOff x="0" y="0"/>
              <a:chExt cx="4094922" cy="427891"/>
            </a:xfrm>
          </p:grpSpPr>
          <p:sp>
            <p:nvSpPr>
              <p:cNvPr name="Freeform 10" id="10"/>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1" id="11"/>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2" id="12"/>
            <p:cNvGrpSpPr/>
            <p:nvPr/>
          </p:nvGrpSpPr>
          <p:grpSpPr>
            <a:xfrm rot="0">
              <a:off x="0" y="102233"/>
              <a:ext cx="24145003" cy="2370007"/>
              <a:chOff x="0" y="0"/>
              <a:chExt cx="4359236" cy="427891"/>
            </a:xfrm>
          </p:grpSpPr>
          <p:sp>
            <p:nvSpPr>
              <p:cNvPr name="Freeform 13" id="1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4" id="1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0">
              <a:off x="731992" y="306699"/>
              <a:ext cx="22681018" cy="2370007"/>
              <a:chOff x="0" y="0"/>
              <a:chExt cx="4094922" cy="427891"/>
            </a:xfrm>
          </p:grpSpPr>
          <p:sp>
            <p:nvSpPr>
              <p:cNvPr name="Freeform 16" id="1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7" id="1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Freeform 18" id="18"/>
          <p:cNvSpPr/>
          <p:nvPr/>
        </p:nvSpPr>
        <p:spPr>
          <a:xfrm flipH="false" flipV="false" rot="1067385">
            <a:off x="-385879" y="3523783"/>
            <a:ext cx="1243074" cy="1189781"/>
          </a:xfrm>
          <a:custGeom>
            <a:avLst/>
            <a:gdLst/>
            <a:ahLst/>
            <a:cxnLst/>
            <a:rect r="r" b="b" t="t" l="l"/>
            <a:pathLst>
              <a:path h="1189781" w="1243074">
                <a:moveTo>
                  <a:pt x="0" y="0"/>
                </a:moveTo>
                <a:lnTo>
                  <a:pt x="1243074" y="0"/>
                </a:lnTo>
                <a:lnTo>
                  <a:pt x="1243074" y="1189780"/>
                </a:lnTo>
                <a:lnTo>
                  <a:pt x="0" y="118978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true" rot="-83265">
            <a:off x="-495544" y="5991369"/>
            <a:ext cx="2748724" cy="3532239"/>
          </a:xfrm>
          <a:custGeom>
            <a:avLst/>
            <a:gdLst/>
            <a:ahLst/>
            <a:cxnLst/>
            <a:rect r="r" b="b" t="t" l="l"/>
            <a:pathLst>
              <a:path h="3532239" w="2748724">
                <a:moveTo>
                  <a:pt x="0" y="3532239"/>
                </a:moveTo>
                <a:lnTo>
                  <a:pt x="2748724" y="3532239"/>
                </a:lnTo>
                <a:lnTo>
                  <a:pt x="2748724" y="0"/>
                </a:lnTo>
                <a:lnTo>
                  <a:pt x="0" y="0"/>
                </a:lnTo>
                <a:lnTo>
                  <a:pt x="0" y="3532239"/>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8205975">
            <a:off x="4432581" y="5615230"/>
            <a:ext cx="1834765" cy="2414165"/>
          </a:xfrm>
          <a:custGeom>
            <a:avLst/>
            <a:gdLst/>
            <a:ahLst/>
            <a:cxnLst/>
            <a:rect r="r" b="b" t="t" l="l"/>
            <a:pathLst>
              <a:path h="2414165" w="1834765">
                <a:moveTo>
                  <a:pt x="0" y="0"/>
                </a:moveTo>
                <a:lnTo>
                  <a:pt x="1834766" y="0"/>
                </a:lnTo>
                <a:lnTo>
                  <a:pt x="1834766" y="2414165"/>
                </a:lnTo>
                <a:lnTo>
                  <a:pt x="0" y="2414165"/>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55460" y="5613160"/>
            <a:ext cx="1159681" cy="1258036"/>
          </a:xfrm>
          <a:custGeom>
            <a:avLst/>
            <a:gdLst/>
            <a:ahLst/>
            <a:cxnLst/>
            <a:rect r="r" b="b" t="t" l="l"/>
            <a:pathLst>
              <a:path h="1258036" w="1159681">
                <a:moveTo>
                  <a:pt x="0" y="0"/>
                </a:moveTo>
                <a:lnTo>
                  <a:pt x="1159680" y="0"/>
                </a:lnTo>
                <a:lnTo>
                  <a:pt x="1159680" y="1258036"/>
                </a:lnTo>
                <a:lnTo>
                  <a:pt x="0" y="1258036"/>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379022" y="3047957"/>
            <a:ext cx="1070716" cy="1070716"/>
          </a:xfrm>
          <a:custGeom>
            <a:avLst/>
            <a:gdLst/>
            <a:ahLst/>
            <a:cxnLst/>
            <a:rect r="r" b="b" t="t" l="l"/>
            <a:pathLst>
              <a:path h="1070716" w="1070716">
                <a:moveTo>
                  <a:pt x="0" y="0"/>
                </a:moveTo>
                <a:lnTo>
                  <a:pt x="1070716" y="0"/>
                </a:lnTo>
                <a:lnTo>
                  <a:pt x="1070716" y="1070716"/>
                </a:lnTo>
                <a:lnTo>
                  <a:pt x="0" y="1070716"/>
                </a:lnTo>
                <a:lnTo>
                  <a:pt x="0" y="0"/>
                </a:lnTo>
                <a:close/>
              </a:path>
            </a:pathLst>
          </a:custGeom>
          <a:blipFill>
            <a:blip r:embed="rId10">
              <a:alphaModFix amt="3000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99508">
            <a:off x="3281493" y="2192847"/>
            <a:ext cx="2099177" cy="2091544"/>
          </a:xfrm>
          <a:custGeom>
            <a:avLst/>
            <a:gdLst/>
            <a:ahLst/>
            <a:cxnLst/>
            <a:rect r="r" b="b" t="t" l="l"/>
            <a:pathLst>
              <a:path h="2091544" w="2099177">
                <a:moveTo>
                  <a:pt x="0" y="0"/>
                </a:moveTo>
                <a:lnTo>
                  <a:pt x="2099177" y="0"/>
                </a:lnTo>
                <a:lnTo>
                  <a:pt x="2099177" y="2091544"/>
                </a:lnTo>
                <a:lnTo>
                  <a:pt x="0" y="2091544"/>
                </a:lnTo>
                <a:lnTo>
                  <a:pt x="0" y="0"/>
                </a:lnTo>
                <a:close/>
              </a:path>
            </a:pathLst>
          </a:custGeom>
          <a:blipFill>
            <a:blip r:embed="rId12">
              <a:alphaModFix amt="48000"/>
              <a:extLst>
                <a:ext uri="{96DAC541-7B7A-43D3-8B79-37D633B846F1}">
                  <asvg:svgBlip xmlns:asvg="http://schemas.microsoft.com/office/drawing/2016/SVG/main" r:embed="rId13"/>
                </a:ext>
              </a:extLst>
            </a:blip>
            <a:stretch>
              <a:fillRect l="0" t="0" r="0" b="0"/>
            </a:stretch>
          </a:blipFill>
        </p:spPr>
      </p:sp>
      <p:grpSp>
        <p:nvGrpSpPr>
          <p:cNvPr name="Group 24" id="24"/>
          <p:cNvGrpSpPr/>
          <p:nvPr/>
        </p:nvGrpSpPr>
        <p:grpSpPr>
          <a:xfrm rot="0">
            <a:off x="668975" y="3841761"/>
            <a:ext cx="4716407" cy="3915728"/>
            <a:chOff x="0" y="0"/>
            <a:chExt cx="1217037" cy="1010427"/>
          </a:xfrm>
        </p:grpSpPr>
        <p:sp>
          <p:nvSpPr>
            <p:cNvPr name="Freeform 25" id="25"/>
            <p:cNvSpPr/>
            <p:nvPr/>
          </p:nvSpPr>
          <p:spPr>
            <a:xfrm flipH="false" flipV="false" rot="0">
              <a:off x="0" y="0"/>
              <a:ext cx="1217037" cy="1010427"/>
            </a:xfrm>
            <a:custGeom>
              <a:avLst/>
              <a:gdLst/>
              <a:ahLst/>
              <a:cxnLst/>
              <a:rect r="r" b="b" t="t" l="l"/>
              <a:pathLst>
                <a:path h="1010427" w="1217037">
                  <a:moveTo>
                    <a:pt x="78791" y="0"/>
                  </a:moveTo>
                  <a:lnTo>
                    <a:pt x="1138245" y="0"/>
                  </a:lnTo>
                  <a:cubicBezTo>
                    <a:pt x="1181761" y="0"/>
                    <a:pt x="1217037" y="35276"/>
                    <a:pt x="1217037" y="78791"/>
                  </a:cubicBezTo>
                  <a:lnTo>
                    <a:pt x="1217037" y="931635"/>
                  </a:lnTo>
                  <a:cubicBezTo>
                    <a:pt x="1217037" y="952532"/>
                    <a:pt x="1208735" y="972573"/>
                    <a:pt x="1193959" y="987349"/>
                  </a:cubicBezTo>
                  <a:cubicBezTo>
                    <a:pt x="1179183" y="1002126"/>
                    <a:pt x="1159142" y="1010427"/>
                    <a:pt x="1138245" y="1010427"/>
                  </a:cubicBezTo>
                  <a:lnTo>
                    <a:pt x="78791" y="1010427"/>
                  </a:lnTo>
                  <a:cubicBezTo>
                    <a:pt x="35276" y="1010427"/>
                    <a:pt x="0" y="975151"/>
                    <a:pt x="0" y="931635"/>
                  </a:cubicBezTo>
                  <a:lnTo>
                    <a:pt x="0" y="78791"/>
                  </a:lnTo>
                  <a:cubicBezTo>
                    <a:pt x="0" y="35276"/>
                    <a:pt x="35276" y="0"/>
                    <a:pt x="78791" y="0"/>
                  </a:cubicBezTo>
                  <a:close/>
                </a:path>
              </a:pathLst>
            </a:custGeom>
            <a:solidFill>
              <a:srgbClr val="004AAD"/>
            </a:solidFill>
            <a:ln w="57150" cap="rnd">
              <a:solidFill>
                <a:srgbClr val="000000"/>
              </a:solidFill>
              <a:prstDash val="solid"/>
              <a:round/>
            </a:ln>
          </p:spPr>
        </p:sp>
        <p:sp>
          <p:nvSpPr>
            <p:cNvPr name="TextBox 26" id="26"/>
            <p:cNvSpPr txBox="true"/>
            <p:nvPr/>
          </p:nvSpPr>
          <p:spPr>
            <a:xfrm>
              <a:off x="0" y="-38100"/>
              <a:ext cx="1217037" cy="1048527"/>
            </a:xfrm>
            <a:prstGeom prst="rect">
              <a:avLst/>
            </a:prstGeom>
          </p:spPr>
          <p:txBody>
            <a:bodyPr anchor="ctr" rtlCol="false" tIns="33112" lIns="33112" bIns="33112" rIns="33112"/>
            <a:lstStyle/>
            <a:p>
              <a:pPr algn="ctr">
                <a:lnSpc>
                  <a:spcPts val="2646"/>
                </a:lnSpc>
                <a:spcBef>
                  <a:spcPct val="0"/>
                </a:spcBef>
              </a:pPr>
            </a:p>
          </p:txBody>
        </p:sp>
      </p:grpSp>
      <p:sp>
        <p:nvSpPr>
          <p:cNvPr name="Freeform 27" id="27"/>
          <p:cNvSpPr/>
          <p:nvPr/>
        </p:nvSpPr>
        <p:spPr>
          <a:xfrm flipH="false" flipV="false" rot="0">
            <a:off x="1037053" y="4226424"/>
            <a:ext cx="3980251" cy="3582226"/>
          </a:xfrm>
          <a:custGeom>
            <a:avLst/>
            <a:gdLst/>
            <a:ahLst/>
            <a:cxnLst/>
            <a:rect r="r" b="b" t="t" l="l"/>
            <a:pathLst>
              <a:path h="3582226" w="3980251">
                <a:moveTo>
                  <a:pt x="0" y="0"/>
                </a:moveTo>
                <a:lnTo>
                  <a:pt x="3980251" y="0"/>
                </a:lnTo>
                <a:lnTo>
                  <a:pt x="3980251" y="3582226"/>
                </a:lnTo>
                <a:lnTo>
                  <a:pt x="0" y="35822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8" id="28"/>
          <p:cNvGrpSpPr/>
          <p:nvPr/>
        </p:nvGrpSpPr>
        <p:grpSpPr>
          <a:xfrm rot="0">
            <a:off x="-444661" y="7531898"/>
            <a:ext cx="6857354" cy="451182"/>
            <a:chOff x="0" y="0"/>
            <a:chExt cx="1769494" cy="116424"/>
          </a:xfrm>
        </p:grpSpPr>
        <p:sp>
          <p:nvSpPr>
            <p:cNvPr name="Freeform 29" id="29"/>
            <p:cNvSpPr/>
            <p:nvPr/>
          </p:nvSpPr>
          <p:spPr>
            <a:xfrm flipH="false" flipV="false" rot="0">
              <a:off x="0" y="0"/>
              <a:ext cx="1769494" cy="116424"/>
            </a:xfrm>
            <a:custGeom>
              <a:avLst/>
              <a:gdLst/>
              <a:ahLst/>
              <a:cxnLst/>
              <a:rect r="r" b="b" t="t" l="l"/>
              <a:pathLst>
                <a:path h="116424" w="1769494">
                  <a:moveTo>
                    <a:pt x="7903" y="0"/>
                  </a:moveTo>
                  <a:lnTo>
                    <a:pt x="1761591" y="0"/>
                  </a:lnTo>
                  <a:cubicBezTo>
                    <a:pt x="1763687" y="0"/>
                    <a:pt x="1765697" y="833"/>
                    <a:pt x="1767179" y="2315"/>
                  </a:cubicBezTo>
                  <a:cubicBezTo>
                    <a:pt x="1768661" y="3797"/>
                    <a:pt x="1769494" y="5807"/>
                    <a:pt x="1769494" y="7903"/>
                  </a:cubicBezTo>
                  <a:lnTo>
                    <a:pt x="1769494" y="108521"/>
                  </a:lnTo>
                  <a:cubicBezTo>
                    <a:pt x="1769494" y="112886"/>
                    <a:pt x="1765955" y="116424"/>
                    <a:pt x="1761591" y="116424"/>
                  </a:cubicBezTo>
                  <a:lnTo>
                    <a:pt x="7903" y="116424"/>
                  </a:lnTo>
                  <a:cubicBezTo>
                    <a:pt x="5807" y="116424"/>
                    <a:pt x="3797" y="115592"/>
                    <a:pt x="2315" y="114110"/>
                  </a:cubicBezTo>
                  <a:cubicBezTo>
                    <a:pt x="833" y="112628"/>
                    <a:pt x="0" y="110617"/>
                    <a:pt x="0" y="108521"/>
                  </a:cubicBezTo>
                  <a:lnTo>
                    <a:pt x="0" y="7903"/>
                  </a:lnTo>
                  <a:cubicBezTo>
                    <a:pt x="0" y="3538"/>
                    <a:pt x="3538" y="0"/>
                    <a:pt x="7903" y="0"/>
                  </a:cubicBezTo>
                  <a:close/>
                </a:path>
              </a:pathLst>
            </a:custGeom>
            <a:solidFill>
              <a:srgbClr val="004AAD"/>
            </a:solidFill>
            <a:ln w="28575" cap="sq">
              <a:solidFill>
                <a:srgbClr val="000000"/>
              </a:solidFill>
              <a:prstDash val="solid"/>
              <a:miter/>
            </a:ln>
          </p:spPr>
        </p:sp>
        <p:sp>
          <p:nvSpPr>
            <p:cNvPr name="TextBox 30" id="30"/>
            <p:cNvSpPr txBox="true"/>
            <p:nvPr/>
          </p:nvSpPr>
          <p:spPr>
            <a:xfrm>
              <a:off x="0" y="-38100"/>
              <a:ext cx="1769494" cy="154524"/>
            </a:xfrm>
            <a:prstGeom prst="rect">
              <a:avLst/>
            </a:prstGeom>
          </p:spPr>
          <p:txBody>
            <a:bodyPr anchor="ctr" rtlCol="false" tIns="33112" lIns="33112" bIns="33112" rIns="33112"/>
            <a:lstStyle/>
            <a:p>
              <a:pPr algn="ctr">
                <a:lnSpc>
                  <a:spcPts val="2646"/>
                </a:lnSpc>
              </a:pPr>
            </a:p>
          </p:txBody>
        </p:sp>
      </p:grpSp>
      <p:sp>
        <p:nvSpPr>
          <p:cNvPr name="Freeform 31" id="31"/>
          <p:cNvSpPr/>
          <p:nvPr/>
        </p:nvSpPr>
        <p:spPr>
          <a:xfrm flipH="false" flipV="false" rot="1768248">
            <a:off x="5473183" y="4499564"/>
            <a:ext cx="950506" cy="750900"/>
          </a:xfrm>
          <a:custGeom>
            <a:avLst/>
            <a:gdLst/>
            <a:ahLst/>
            <a:cxnLst/>
            <a:rect r="r" b="b" t="t" l="l"/>
            <a:pathLst>
              <a:path h="750900" w="950506">
                <a:moveTo>
                  <a:pt x="0" y="0"/>
                </a:moveTo>
                <a:lnTo>
                  <a:pt x="950506" y="0"/>
                </a:lnTo>
                <a:lnTo>
                  <a:pt x="950506" y="750899"/>
                </a:lnTo>
                <a:lnTo>
                  <a:pt x="0" y="750899"/>
                </a:lnTo>
                <a:lnTo>
                  <a:pt x="0" y="0"/>
                </a:lnTo>
                <a:close/>
              </a:path>
            </a:pathLst>
          </a:custGeom>
          <a:blipFill>
            <a:blip r:embed="rId16">
              <a:alphaModFix amt="30000"/>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0">
            <a:off x="2449738" y="2829032"/>
            <a:ext cx="533300" cy="533300"/>
          </a:xfrm>
          <a:custGeom>
            <a:avLst/>
            <a:gdLst/>
            <a:ahLst/>
            <a:cxnLst/>
            <a:rect r="r" b="b" t="t" l="l"/>
            <a:pathLst>
              <a:path h="533300" w="533300">
                <a:moveTo>
                  <a:pt x="0" y="0"/>
                </a:moveTo>
                <a:lnTo>
                  <a:pt x="533301" y="0"/>
                </a:lnTo>
                <a:lnTo>
                  <a:pt x="533301" y="533301"/>
                </a:lnTo>
                <a:lnTo>
                  <a:pt x="0" y="533301"/>
                </a:lnTo>
                <a:lnTo>
                  <a:pt x="0" y="0"/>
                </a:lnTo>
                <a:close/>
              </a:path>
            </a:pathLst>
          </a:custGeom>
          <a:blipFill>
            <a:blip r:embed="rId18">
              <a:alphaModFix amt="30000"/>
              <a:extLst>
                <a:ext uri="{96DAC541-7B7A-43D3-8B79-37D633B846F1}">
                  <asvg:svgBlip xmlns:asvg="http://schemas.microsoft.com/office/drawing/2016/SVG/main" r:embed="rId19"/>
                </a:ext>
              </a:extLst>
            </a:blip>
            <a:stretch>
              <a:fillRect l="0" t="0" r="0" b="0"/>
            </a:stretch>
          </a:blipFill>
        </p:spPr>
      </p:sp>
      <p:grpSp>
        <p:nvGrpSpPr>
          <p:cNvPr name="Group 33" id="33"/>
          <p:cNvGrpSpPr/>
          <p:nvPr/>
        </p:nvGrpSpPr>
        <p:grpSpPr>
          <a:xfrm rot="0">
            <a:off x="-728199" y="-41875"/>
            <a:ext cx="18388012" cy="1459960"/>
            <a:chOff x="0" y="0"/>
            <a:chExt cx="4426461" cy="351449"/>
          </a:xfrm>
        </p:grpSpPr>
        <p:sp>
          <p:nvSpPr>
            <p:cNvPr name="Freeform 34" id="34"/>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35" id="35"/>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36" id="36"/>
          <p:cNvGrpSpPr/>
          <p:nvPr/>
        </p:nvGrpSpPr>
        <p:grpSpPr>
          <a:xfrm rot="0">
            <a:off x="-466725" y="0"/>
            <a:ext cx="17057783" cy="1411934"/>
            <a:chOff x="0" y="0"/>
            <a:chExt cx="4106241" cy="339888"/>
          </a:xfrm>
        </p:grpSpPr>
        <p:sp>
          <p:nvSpPr>
            <p:cNvPr name="Freeform 37" id="37"/>
            <p:cNvSpPr/>
            <p:nvPr/>
          </p:nvSpPr>
          <p:spPr>
            <a:xfrm flipH="false" flipV="false" rot="0">
              <a:off x="0" y="0"/>
              <a:ext cx="4106241" cy="339888"/>
            </a:xfrm>
            <a:custGeom>
              <a:avLst/>
              <a:gdLst/>
              <a:ahLst/>
              <a:cxnLst/>
              <a:rect r="r" b="b" t="t" l="l"/>
              <a:pathLst>
                <a:path h="339888" w="4106241">
                  <a:moveTo>
                    <a:pt x="3903041" y="0"/>
                  </a:moveTo>
                  <a:lnTo>
                    <a:pt x="0" y="0"/>
                  </a:lnTo>
                  <a:lnTo>
                    <a:pt x="0" y="339888"/>
                  </a:lnTo>
                  <a:lnTo>
                    <a:pt x="3903041" y="339888"/>
                  </a:lnTo>
                  <a:lnTo>
                    <a:pt x="4106241" y="169944"/>
                  </a:lnTo>
                  <a:lnTo>
                    <a:pt x="3903041" y="0"/>
                  </a:lnTo>
                  <a:close/>
                </a:path>
              </a:pathLst>
            </a:custGeom>
            <a:solidFill>
              <a:srgbClr val="003884"/>
            </a:solidFill>
          </p:spPr>
        </p:sp>
        <p:sp>
          <p:nvSpPr>
            <p:cNvPr name="TextBox 38" id="38"/>
            <p:cNvSpPr txBox="true"/>
            <p:nvPr/>
          </p:nvSpPr>
          <p:spPr>
            <a:xfrm>
              <a:off x="0" y="-57150"/>
              <a:ext cx="3991941" cy="397038"/>
            </a:xfrm>
            <a:prstGeom prst="rect">
              <a:avLst/>
            </a:prstGeom>
          </p:spPr>
          <p:txBody>
            <a:bodyPr anchor="ctr" rtlCol="false" tIns="50800" lIns="50800" bIns="50800" rIns="50800"/>
            <a:lstStyle/>
            <a:p>
              <a:pPr algn="ctr">
                <a:lnSpc>
                  <a:spcPts val="7539"/>
                </a:lnSpc>
              </a:pPr>
            </a:p>
          </p:txBody>
        </p:sp>
      </p:grpSp>
      <p:sp>
        <p:nvSpPr>
          <p:cNvPr name="TextBox 39" id="39"/>
          <p:cNvSpPr txBox="true"/>
          <p:nvPr/>
        </p:nvSpPr>
        <p:spPr>
          <a:xfrm rot="0">
            <a:off x="835666" y="166402"/>
            <a:ext cx="13899071"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PROBLEM STATEMENT</a:t>
            </a:r>
          </a:p>
        </p:txBody>
      </p:sp>
      <p:sp>
        <p:nvSpPr>
          <p:cNvPr name="Freeform 40" id="40"/>
          <p:cNvSpPr/>
          <p:nvPr/>
        </p:nvSpPr>
        <p:spPr>
          <a:xfrm flipH="false" flipV="false" rot="-5400000">
            <a:off x="4763845" y="7835297"/>
            <a:ext cx="1243074" cy="1189781"/>
          </a:xfrm>
          <a:custGeom>
            <a:avLst/>
            <a:gdLst/>
            <a:ahLst/>
            <a:cxnLst/>
            <a:rect r="r" b="b" t="t" l="l"/>
            <a:pathLst>
              <a:path h="1189781" w="1243074">
                <a:moveTo>
                  <a:pt x="0" y="0"/>
                </a:moveTo>
                <a:lnTo>
                  <a:pt x="1243074" y="0"/>
                </a:lnTo>
                <a:lnTo>
                  <a:pt x="1243074" y="1189781"/>
                </a:lnTo>
                <a:lnTo>
                  <a:pt x="0" y="1189781"/>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Freeform 34" id="34"/>
          <p:cNvSpPr/>
          <p:nvPr/>
        </p:nvSpPr>
        <p:spPr>
          <a:xfrm flipH="false" flipV="false" rot="0">
            <a:off x="12191345" y="9738128"/>
            <a:ext cx="8921824" cy="2845071"/>
          </a:xfrm>
          <a:custGeom>
            <a:avLst/>
            <a:gdLst/>
            <a:ahLst/>
            <a:cxnLst/>
            <a:rect r="r" b="b" t="t" l="l"/>
            <a:pathLst>
              <a:path h="2845071" w="8921824">
                <a:moveTo>
                  <a:pt x="0" y="0"/>
                </a:moveTo>
                <a:lnTo>
                  <a:pt x="8921824" y="0"/>
                </a:lnTo>
                <a:lnTo>
                  <a:pt x="8921824" y="2845070"/>
                </a:lnTo>
                <a:lnTo>
                  <a:pt x="0" y="2845070"/>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grpSp>
        <p:nvGrpSpPr>
          <p:cNvPr name="Group 36" id="36"/>
          <p:cNvGrpSpPr/>
          <p:nvPr/>
        </p:nvGrpSpPr>
        <p:grpSpPr>
          <a:xfrm rot="0">
            <a:off x="6359009" y="1621372"/>
            <a:ext cx="5565055" cy="1207794"/>
            <a:chOff x="0" y="0"/>
            <a:chExt cx="4973424" cy="1079391"/>
          </a:xfrm>
        </p:grpSpPr>
        <p:sp>
          <p:nvSpPr>
            <p:cNvPr name="Freeform 37" id="37"/>
            <p:cNvSpPr/>
            <p:nvPr/>
          </p:nvSpPr>
          <p:spPr>
            <a:xfrm flipH="false" flipV="false" rot="0">
              <a:off x="0" y="0"/>
              <a:ext cx="4973424" cy="1079391"/>
            </a:xfrm>
            <a:custGeom>
              <a:avLst/>
              <a:gdLst/>
              <a:ahLst/>
              <a:cxnLst/>
              <a:rect r="r" b="b" t="t" l="l"/>
              <a:pathLst>
                <a:path h="1079391" w="4973424">
                  <a:moveTo>
                    <a:pt x="0" y="0"/>
                  </a:moveTo>
                  <a:lnTo>
                    <a:pt x="4973424" y="0"/>
                  </a:lnTo>
                  <a:lnTo>
                    <a:pt x="4973424" y="1079391"/>
                  </a:lnTo>
                  <a:lnTo>
                    <a:pt x="0" y="1079391"/>
                  </a:lnTo>
                  <a:close/>
                </a:path>
              </a:pathLst>
            </a:custGeom>
            <a:solidFill>
              <a:srgbClr val="004AAD"/>
            </a:solidFill>
          </p:spPr>
        </p:sp>
        <p:sp>
          <p:nvSpPr>
            <p:cNvPr name="TextBox 38" id="38"/>
            <p:cNvSpPr txBox="true"/>
            <p:nvPr/>
          </p:nvSpPr>
          <p:spPr>
            <a:xfrm>
              <a:off x="0" y="-57150"/>
              <a:ext cx="4973424" cy="1136541"/>
            </a:xfrm>
            <a:prstGeom prst="rect">
              <a:avLst/>
            </a:prstGeom>
          </p:spPr>
          <p:txBody>
            <a:bodyPr anchor="ctr" rtlCol="false" tIns="25264" lIns="25264" bIns="25264" rIns="25264"/>
            <a:lstStyle/>
            <a:p>
              <a:pPr algn="ctr">
                <a:lnSpc>
                  <a:spcPts val="3359"/>
                </a:lnSpc>
              </a:pPr>
              <a:r>
                <a:rPr lang="en-US" b="true" sz="2400">
                  <a:solidFill>
                    <a:srgbClr val="FFFFFF"/>
                  </a:solidFill>
                  <a:latin typeface="Hagrid Text Bold"/>
                  <a:ea typeface="Hagrid Text Bold"/>
                  <a:cs typeface="Hagrid Text Bold"/>
                  <a:sym typeface="Hagrid Text Bold"/>
                </a:rPr>
                <a:t> REFINEMENT OF RISK SCORES USING NEW INFORMATION</a:t>
              </a:r>
            </a:p>
          </p:txBody>
        </p:sp>
      </p:grpSp>
      <p:grpSp>
        <p:nvGrpSpPr>
          <p:cNvPr name="Group 39" id="39"/>
          <p:cNvGrpSpPr/>
          <p:nvPr/>
        </p:nvGrpSpPr>
        <p:grpSpPr>
          <a:xfrm rot="0">
            <a:off x="9711701" y="3400914"/>
            <a:ext cx="5529263" cy="794409"/>
            <a:chOff x="0" y="0"/>
            <a:chExt cx="4906014" cy="704865"/>
          </a:xfrm>
        </p:grpSpPr>
        <p:sp>
          <p:nvSpPr>
            <p:cNvPr name="Freeform 40" id="40"/>
            <p:cNvSpPr/>
            <p:nvPr/>
          </p:nvSpPr>
          <p:spPr>
            <a:xfrm flipH="false" flipV="false" rot="0">
              <a:off x="0" y="0"/>
              <a:ext cx="4906014" cy="704865"/>
            </a:xfrm>
            <a:custGeom>
              <a:avLst/>
              <a:gdLst/>
              <a:ahLst/>
              <a:cxnLst/>
              <a:rect r="r" b="b" t="t" l="l"/>
              <a:pathLst>
                <a:path h="704865" w="4906014">
                  <a:moveTo>
                    <a:pt x="4201" y="0"/>
                  </a:moveTo>
                  <a:lnTo>
                    <a:pt x="4901814" y="0"/>
                  </a:lnTo>
                  <a:cubicBezTo>
                    <a:pt x="4902928" y="0"/>
                    <a:pt x="4903996" y="443"/>
                    <a:pt x="4904784" y="1230"/>
                  </a:cubicBezTo>
                  <a:cubicBezTo>
                    <a:pt x="4905572" y="2018"/>
                    <a:pt x="4906014" y="3086"/>
                    <a:pt x="4906014" y="4201"/>
                  </a:cubicBezTo>
                  <a:lnTo>
                    <a:pt x="4906014" y="700664"/>
                  </a:lnTo>
                  <a:cubicBezTo>
                    <a:pt x="4906014" y="701778"/>
                    <a:pt x="4905572" y="702847"/>
                    <a:pt x="4904784" y="703634"/>
                  </a:cubicBezTo>
                  <a:cubicBezTo>
                    <a:pt x="4903996" y="704422"/>
                    <a:pt x="4902928" y="704865"/>
                    <a:pt x="4901814" y="704865"/>
                  </a:cubicBezTo>
                  <a:lnTo>
                    <a:pt x="4201" y="704865"/>
                  </a:lnTo>
                  <a:cubicBezTo>
                    <a:pt x="3086" y="704865"/>
                    <a:pt x="2018" y="704422"/>
                    <a:pt x="1230" y="703634"/>
                  </a:cubicBezTo>
                  <a:cubicBezTo>
                    <a:pt x="443" y="702847"/>
                    <a:pt x="0" y="701778"/>
                    <a:pt x="0" y="700664"/>
                  </a:cubicBezTo>
                  <a:lnTo>
                    <a:pt x="0" y="4201"/>
                  </a:lnTo>
                  <a:cubicBezTo>
                    <a:pt x="0" y="3086"/>
                    <a:pt x="443" y="2018"/>
                    <a:pt x="1230" y="1230"/>
                  </a:cubicBezTo>
                  <a:cubicBezTo>
                    <a:pt x="2018" y="443"/>
                    <a:pt x="3086" y="0"/>
                    <a:pt x="4201" y="0"/>
                  </a:cubicBezTo>
                  <a:close/>
                </a:path>
              </a:pathLst>
            </a:custGeom>
            <a:solidFill>
              <a:srgbClr val="005DD8"/>
            </a:solidFill>
          </p:spPr>
        </p:sp>
        <p:sp>
          <p:nvSpPr>
            <p:cNvPr name="TextBox 41" id="41"/>
            <p:cNvSpPr txBox="true"/>
            <p:nvPr/>
          </p:nvSpPr>
          <p:spPr>
            <a:xfrm>
              <a:off x="0" y="-57150"/>
              <a:ext cx="4906014" cy="762015"/>
            </a:xfrm>
            <a:prstGeom prst="rect">
              <a:avLst/>
            </a:prstGeom>
          </p:spPr>
          <p:txBody>
            <a:bodyPr anchor="ctr" rtlCol="false" tIns="25264" lIns="25264" bIns="25264" rIns="25264"/>
            <a:lstStyle/>
            <a:p>
              <a:pPr algn="ctr">
                <a:lnSpc>
                  <a:spcPts val="3359"/>
                </a:lnSpc>
              </a:pPr>
              <a:r>
                <a:rPr lang="en-US" sz="2400" b="true">
                  <a:solidFill>
                    <a:srgbClr val="FFFFFF"/>
                  </a:solidFill>
                  <a:latin typeface="Hagrid Text Bold"/>
                  <a:ea typeface="Hagrid Text Bold"/>
                  <a:cs typeface="Hagrid Text Bold"/>
                  <a:sym typeface="Hagrid Text Bold"/>
                </a:rPr>
                <a:t>QUANTITATIVE</a:t>
              </a:r>
            </a:p>
          </p:txBody>
        </p:sp>
      </p:grpSp>
      <p:grpSp>
        <p:nvGrpSpPr>
          <p:cNvPr name="Group 42" id="42"/>
          <p:cNvGrpSpPr/>
          <p:nvPr/>
        </p:nvGrpSpPr>
        <p:grpSpPr>
          <a:xfrm rot="0">
            <a:off x="2971479" y="3400914"/>
            <a:ext cx="5528796" cy="794409"/>
            <a:chOff x="0" y="0"/>
            <a:chExt cx="4905600" cy="704865"/>
          </a:xfrm>
        </p:grpSpPr>
        <p:sp>
          <p:nvSpPr>
            <p:cNvPr name="Freeform 43" id="43"/>
            <p:cNvSpPr/>
            <p:nvPr/>
          </p:nvSpPr>
          <p:spPr>
            <a:xfrm flipH="false" flipV="false" rot="0">
              <a:off x="0" y="0"/>
              <a:ext cx="4905600" cy="704865"/>
            </a:xfrm>
            <a:custGeom>
              <a:avLst/>
              <a:gdLst/>
              <a:ahLst/>
              <a:cxnLst/>
              <a:rect r="r" b="b" t="t" l="l"/>
              <a:pathLst>
                <a:path h="704865" w="4905600">
                  <a:moveTo>
                    <a:pt x="4201" y="0"/>
                  </a:moveTo>
                  <a:lnTo>
                    <a:pt x="4901399" y="0"/>
                  </a:lnTo>
                  <a:cubicBezTo>
                    <a:pt x="4902514" y="0"/>
                    <a:pt x="4903582" y="443"/>
                    <a:pt x="4904370" y="1230"/>
                  </a:cubicBezTo>
                  <a:cubicBezTo>
                    <a:pt x="4905158" y="2018"/>
                    <a:pt x="4905600" y="3087"/>
                    <a:pt x="4905600" y="4201"/>
                  </a:cubicBezTo>
                  <a:lnTo>
                    <a:pt x="4905600" y="700664"/>
                  </a:lnTo>
                  <a:cubicBezTo>
                    <a:pt x="4905600" y="701778"/>
                    <a:pt x="4905158" y="702846"/>
                    <a:pt x="4904370" y="703634"/>
                  </a:cubicBezTo>
                  <a:cubicBezTo>
                    <a:pt x="4903582" y="704422"/>
                    <a:pt x="4902514" y="704865"/>
                    <a:pt x="4901399" y="704865"/>
                  </a:cubicBezTo>
                  <a:lnTo>
                    <a:pt x="4201" y="704865"/>
                  </a:lnTo>
                  <a:cubicBezTo>
                    <a:pt x="3087" y="704865"/>
                    <a:pt x="2018" y="704422"/>
                    <a:pt x="1230" y="703634"/>
                  </a:cubicBezTo>
                  <a:cubicBezTo>
                    <a:pt x="443" y="702846"/>
                    <a:pt x="0" y="701778"/>
                    <a:pt x="0" y="700664"/>
                  </a:cubicBezTo>
                  <a:lnTo>
                    <a:pt x="0" y="4201"/>
                  </a:lnTo>
                  <a:cubicBezTo>
                    <a:pt x="0" y="3087"/>
                    <a:pt x="443" y="2018"/>
                    <a:pt x="1230" y="1230"/>
                  </a:cubicBezTo>
                  <a:cubicBezTo>
                    <a:pt x="2018" y="443"/>
                    <a:pt x="3087" y="0"/>
                    <a:pt x="4201" y="0"/>
                  </a:cubicBezTo>
                  <a:close/>
                </a:path>
              </a:pathLst>
            </a:custGeom>
            <a:solidFill>
              <a:srgbClr val="005DD8"/>
            </a:solidFill>
          </p:spPr>
        </p:sp>
        <p:sp>
          <p:nvSpPr>
            <p:cNvPr name="TextBox 44" id="44"/>
            <p:cNvSpPr txBox="true"/>
            <p:nvPr/>
          </p:nvSpPr>
          <p:spPr>
            <a:xfrm>
              <a:off x="0" y="-57150"/>
              <a:ext cx="4905600" cy="762015"/>
            </a:xfrm>
            <a:prstGeom prst="rect">
              <a:avLst/>
            </a:prstGeom>
          </p:spPr>
          <p:txBody>
            <a:bodyPr anchor="ctr" rtlCol="false" tIns="25264" lIns="25264" bIns="25264" rIns="25264"/>
            <a:lstStyle/>
            <a:p>
              <a:pPr algn="ctr">
                <a:lnSpc>
                  <a:spcPts val="3359"/>
                </a:lnSpc>
              </a:pPr>
              <a:r>
                <a:rPr lang="en-US" sz="2400" b="true">
                  <a:solidFill>
                    <a:srgbClr val="FFFFFF"/>
                  </a:solidFill>
                  <a:latin typeface="Hagrid Text Bold"/>
                  <a:ea typeface="Hagrid Text Bold"/>
                  <a:cs typeface="Hagrid Text Bold"/>
                  <a:sym typeface="Hagrid Text Bold"/>
                </a:rPr>
                <a:t>QUALITATIVE</a:t>
              </a:r>
            </a:p>
          </p:txBody>
        </p:sp>
      </p:grpSp>
      <p:sp>
        <p:nvSpPr>
          <p:cNvPr name="AutoShape 45" id="45"/>
          <p:cNvSpPr/>
          <p:nvPr/>
        </p:nvSpPr>
        <p:spPr>
          <a:xfrm flipH="true" flipV="true">
            <a:off x="5735877" y="3200641"/>
            <a:ext cx="3405660" cy="0"/>
          </a:xfrm>
          <a:prstGeom prst="line">
            <a:avLst/>
          </a:prstGeom>
          <a:ln cap="flat" w="76200">
            <a:solidFill>
              <a:srgbClr val="004AAD"/>
            </a:solidFill>
            <a:prstDash val="solid"/>
            <a:headEnd type="none" len="sm" w="sm"/>
            <a:tailEnd type="none" len="sm" w="sm"/>
          </a:ln>
        </p:spPr>
      </p:sp>
      <p:sp>
        <p:nvSpPr>
          <p:cNvPr name="AutoShape 46" id="46"/>
          <p:cNvSpPr/>
          <p:nvPr/>
        </p:nvSpPr>
        <p:spPr>
          <a:xfrm flipH="true">
            <a:off x="9103642" y="3200641"/>
            <a:ext cx="3410586" cy="0"/>
          </a:xfrm>
          <a:prstGeom prst="line">
            <a:avLst/>
          </a:prstGeom>
          <a:ln cap="flat" w="76200">
            <a:solidFill>
              <a:srgbClr val="004AAD"/>
            </a:solidFill>
            <a:prstDash val="solid"/>
            <a:headEnd type="none" len="sm" w="sm"/>
            <a:tailEnd type="none" len="sm" w="sm"/>
          </a:ln>
        </p:spPr>
      </p:sp>
      <p:grpSp>
        <p:nvGrpSpPr>
          <p:cNvPr name="Group 47" id="47"/>
          <p:cNvGrpSpPr/>
          <p:nvPr/>
        </p:nvGrpSpPr>
        <p:grpSpPr>
          <a:xfrm rot="0">
            <a:off x="9299005" y="4350278"/>
            <a:ext cx="6430446" cy="1633802"/>
            <a:chOff x="0" y="0"/>
            <a:chExt cx="5705618" cy="1449643"/>
          </a:xfrm>
        </p:grpSpPr>
        <p:sp>
          <p:nvSpPr>
            <p:cNvPr name="Freeform 48" id="48"/>
            <p:cNvSpPr/>
            <p:nvPr/>
          </p:nvSpPr>
          <p:spPr>
            <a:xfrm flipH="false" flipV="false" rot="0">
              <a:off x="0" y="0"/>
              <a:ext cx="5705618" cy="1449643"/>
            </a:xfrm>
            <a:custGeom>
              <a:avLst/>
              <a:gdLst/>
              <a:ahLst/>
              <a:cxnLst/>
              <a:rect r="r" b="b" t="t" l="l"/>
              <a:pathLst>
                <a:path h="1449643" w="5705618">
                  <a:moveTo>
                    <a:pt x="3612" y="0"/>
                  </a:moveTo>
                  <a:lnTo>
                    <a:pt x="5702006" y="0"/>
                  </a:lnTo>
                  <a:cubicBezTo>
                    <a:pt x="5702964" y="0"/>
                    <a:pt x="5703883" y="381"/>
                    <a:pt x="5704560" y="1058"/>
                  </a:cubicBezTo>
                  <a:cubicBezTo>
                    <a:pt x="5705237" y="1735"/>
                    <a:pt x="5705618" y="2654"/>
                    <a:pt x="5705618" y="3612"/>
                  </a:cubicBezTo>
                  <a:lnTo>
                    <a:pt x="5705618" y="1446032"/>
                  </a:lnTo>
                  <a:cubicBezTo>
                    <a:pt x="5705618" y="1448026"/>
                    <a:pt x="5704001" y="1449643"/>
                    <a:pt x="5702006" y="1449643"/>
                  </a:cubicBezTo>
                  <a:lnTo>
                    <a:pt x="3612" y="1449643"/>
                  </a:lnTo>
                  <a:cubicBezTo>
                    <a:pt x="2654" y="1449643"/>
                    <a:pt x="1735" y="1449263"/>
                    <a:pt x="1058" y="1448585"/>
                  </a:cubicBezTo>
                  <a:cubicBezTo>
                    <a:pt x="381" y="1447908"/>
                    <a:pt x="0" y="1446989"/>
                    <a:pt x="0" y="1446032"/>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49" id="49"/>
            <p:cNvSpPr txBox="true"/>
            <p:nvPr/>
          </p:nvSpPr>
          <p:spPr>
            <a:xfrm>
              <a:off x="0" y="-47625"/>
              <a:ext cx="5705618" cy="1497268"/>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Assumption:Proportional Risk Distribution</a:t>
              </a:r>
            </a:p>
            <a:p>
              <a:pPr algn="ctr">
                <a:lnSpc>
                  <a:spcPts val="2519"/>
                </a:lnSpc>
              </a:pPr>
              <a:r>
                <a:rPr lang="en-US" sz="1799" b="true">
                  <a:solidFill>
                    <a:srgbClr val="FFFFFF"/>
                  </a:solidFill>
                  <a:latin typeface="Hagrid Text Bold"/>
                  <a:ea typeface="Hagrid Text Bold"/>
                  <a:cs typeface="Hagrid Text Bold"/>
                  <a:sym typeface="Hagrid Text Bold"/>
                </a:rPr>
                <a:t>it assumes that risk is proportionally distributed across genders within a region, which may not always be accurate. </a:t>
              </a:r>
            </a:p>
          </p:txBody>
        </p:sp>
      </p:grpSp>
      <p:sp>
        <p:nvSpPr>
          <p:cNvPr name="AutoShape 50" id="50"/>
          <p:cNvSpPr/>
          <p:nvPr/>
        </p:nvSpPr>
        <p:spPr>
          <a:xfrm>
            <a:off x="12514227" y="4122348"/>
            <a:ext cx="0" cy="227930"/>
          </a:xfrm>
          <a:prstGeom prst="line">
            <a:avLst/>
          </a:prstGeom>
          <a:ln cap="flat" w="76200">
            <a:solidFill>
              <a:srgbClr val="004AAD"/>
            </a:solidFill>
            <a:prstDash val="solid"/>
            <a:headEnd type="none" len="sm" w="sm"/>
            <a:tailEnd type="none" len="sm" w="sm"/>
          </a:ln>
        </p:spPr>
      </p:sp>
      <p:grpSp>
        <p:nvGrpSpPr>
          <p:cNvPr name="Group 51" id="51"/>
          <p:cNvGrpSpPr/>
          <p:nvPr/>
        </p:nvGrpSpPr>
        <p:grpSpPr>
          <a:xfrm rot="0">
            <a:off x="2558550" y="4350278"/>
            <a:ext cx="6430446" cy="1633802"/>
            <a:chOff x="0" y="0"/>
            <a:chExt cx="5705618" cy="1449643"/>
          </a:xfrm>
        </p:grpSpPr>
        <p:sp>
          <p:nvSpPr>
            <p:cNvPr name="Freeform 52" id="52"/>
            <p:cNvSpPr/>
            <p:nvPr/>
          </p:nvSpPr>
          <p:spPr>
            <a:xfrm flipH="false" flipV="false" rot="0">
              <a:off x="0" y="0"/>
              <a:ext cx="5705618" cy="1449643"/>
            </a:xfrm>
            <a:custGeom>
              <a:avLst/>
              <a:gdLst/>
              <a:ahLst/>
              <a:cxnLst/>
              <a:rect r="r" b="b" t="t" l="l"/>
              <a:pathLst>
                <a:path h="1449643" w="5705618">
                  <a:moveTo>
                    <a:pt x="3612" y="0"/>
                  </a:moveTo>
                  <a:lnTo>
                    <a:pt x="5702006" y="0"/>
                  </a:lnTo>
                  <a:cubicBezTo>
                    <a:pt x="5702964" y="0"/>
                    <a:pt x="5703883" y="381"/>
                    <a:pt x="5704560" y="1058"/>
                  </a:cubicBezTo>
                  <a:cubicBezTo>
                    <a:pt x="5705237" y="1735"/>
                    <a:pt x="5705618" y="2654"/>
                    <a:pt x="5705618" y="3612"/>
                  </a:cubicBezTo>
                  <a:lnTo>
                    <a:pt x="5705618" y="1446032"/>
                  </a:lnTo>
                  <a:cubicBezTo>
                    <a:pt x="5705618" y="1448026"/>
                    <a:pt x="5704001" y="1449643"/>
                    <a:pt x="5702006" y="1449643"/>
                  </a:cubicBezTo>
                  <a:lnTo>
                    <a:pt x="3612" y="1449643"/>
                  </a:lnTo>
                  <a:cubicBezTo>
                    <a:pt x="2654" y="1449643"/>
                    <a:pt x="1735" y="1449263"/>
                    <a:pt x="1058" y="1448585"/>
                  </a:cubicBezTo>
                  <a:cubicBezTo>
                    <a:pt x="381" y="1447908"/>
                    <a:pt x="0" y="1446989"/>
                    <a:pt x="0" y="1446032"/>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53" id="53"/>
            <p:cNvSpPr txBox="true"/>
            <p:nvPr/>
          </p:nvSpPr>
          <p:spPr>
            <a:xfrm>
              <a:off x="0" y="-47625"/>
              <a:ext cx="5705618" cy="1497268"/>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Update risk scores based on additional information, such as gender.</a:t>
              </a:r>
            </a:p>
          </p:txBody>
        </p:sp>
      </p:grpSp>
      <p:sp>
        <p:nvSpPr>
          <p:cNvPr name="AutoShape 54" id="54"/>
          <p:cNvSpPr/>
          <p:nvPr/>
        </p:nvSpPr>
        <p:spPr>
          <a:xfrm>
            <a:off x="5773773" y="4122348"/>
            <a:ext cx="0" cy="227930"/>
          </a:xfrm>
          <a:prstGeom prst="line">
            <a:avLst/>
          </a:prstGeom>
          <a:ln cap="flat" w="76200">
            <a:solidFill>
              <a:srgbClr val="004AAD"/>
            </a:solidFill>
            <a:prstDash val="solid"/>
            <a:headEnd type="none" len="sm" w="sm"/>
            <a:tailEnd type="none" len="sm" w="sm"/>
          </a:ln>
        </p:spPr>
      </p:sp>
      <p:sp>
        <p:nvSpPr>
          <p:cNvPr name="AutoShape 55" id="55"/>
          <p:cNvSpPr/>
          <p:nvPr/>
        </p:nvSpPr>
        <p:spPr>
          <a:xfrm flipV="true">
            <a:off x="9141537" y="2829166"/>
            <a:ext cx="0" cy="371475"/>
          </a:xfrm>
          <a:prstGeom prst="line">
            <a:avLst/>
          </a:prstGeom>
          <a:ln cap="flat" w="76200">
            <a:solidFill>
              <a:srgbClr val="004AAD"/>
            </a:solidFill>
            <a:prstDash val="solid"/>
            <a:headEnd type="none" len="sm" w="sm"/>
            <a:tailEnd type="none" len="sm" w="sm"/>
          </a:ln>
        </p:spPr>
      </p:sp>
      <p:sp>
        <p:nvSpPr>
          <p:cNvPr name="AutoShape 56" id="56"/>
          <p:cNvSpPr/>
          <p:nvPr/>
        </p:nvSpPr>
        <p:spPr>
          <a:xfrm flipV="true">
            <a:off x="5735877" y="3200641"/>
            <a:ext cx="0" cy="200273"/>
          </a:xfrm>
          <a:prstGeom prst="line">
            <a:avLst/>
          </a:prstGeom>
          <a:ln cap="flat" w="76200">
            <a:solidFill>
              <a:srgbClr val="004AAD"/>
            </a:solidFill>
            <a:prstDash val="solid"/>
            <a:headEnd type="none" len="sm" w="sm"/>
            <a:tailEnd type="none" len="sm" w="sm"/>
          </a:ln>
        </p:spPr>
      </p:sp>
      <p:sp>
        <p:nvSpPr>
          <p:cNvPr name="AutoShape 57" id="57"/>
          <p:cNvSpPr/>
          <p:nvPr/>
        </p:nvSpPr>
        <p:spPr>
          <a:xfrm flipV="true">
            <a:off x="12476332" y="3203921"/>
            <a:ext cx="0" cy="196994"/>
          </a:xfrm>
          <a:prstGeom prst="line">
            <a:avLst/>
          </a:prstGeom>
          <a:ln cap="flat" w="76200">
            <a:solidFill>
              <a:srgbClr val="004AAD"/>
            </a:solidFill>
            <a:prstDash val="solid"/>
            <a:headEnd type="none" len="sm" w="sm"/>
            <a:tailEnd type="none" len="sm" w="sm"/>
          </a:ln>
        </p:spPr>
      </p:sp>
      <p:grpSp>
        <p:nvGrpSpPr>
          <p:cNvPr name="Group 58" id="58"/>
          <p:cNvGrpSpPr/>
          <p:nvPr/>
        </p:nvGrpSpPr>
        <p:grpSpPr>
          <a:xfrm rot="0">
            <a:off x="2558550" y="6317455"/>
            <a:ext cx="6430446" cy="1567305"/>
            <a:chOff x="0" y="0"/>
            <a:chExt cx="5705618" cy="1390641"/>
          </a:xfrm>
        </p:grpSpPr>
        <p:sp>
          <p:nvSpPr>
            <p:cNvPr name="Freeform 59" id="59"/>
            <p:cNvSpPr/>
            <p:nvPr/>
          </p:nvSpPr>
          <p:spPr>
            <a:xfrm flipH="false" flipV="false" rot="0">
              <a:off x="0" y="0"/>
              <a:ext cx="5705618" cy="1390641"/>
            </a:xfrm>
            <a:custGeom>
              <a:avLst/>
              <a:gdLst/>
              <a:ahLst/>
              <a:cxnLst/>
              <a:rect r="r" b="b" t="t" l="l"/>
              <a:pathLst>
                <a:path h="1390641" w="5705618">
                  <a:moveTo>
                    <a:pt x="3612" y="0"/>
                  </a:moveTo>
                  <a:lnTo>
                    <a:pt x="5702006" y="0"/>
                  </a:lnTo>
                  <a:cubicBezTo>
                    <a:pt x="5702964" y="0"/>
                    <a:pt x="5703883" y="381"/>
                    <a:pt x="5704560" y="1058"/>
                  </a:cubicBezTo>
                  <a:cubicBezTo>
                    <a:pt x="5705237" y="1735"/>
                    <a:pt x="5705618" y="2654"/>
                    <a:pt x="5705618" y="3612"/>
                  </a:cubicBezTo>
                  <a:lnTo>
                    <a:pt x="5705618" y="1387029"/>
                  </a:lnTo>
                  <a:cubicBezTo>
                    <a:pt x="5705618" y="1387987"/>
                    <a:pt x="5705237" y="1388906"/>
                    <a:pt x="5704560" y="1389583"/>
                  </a:cubicBezTo>
                  <a:cubicBezTo>
                    <a:pt x="5703883" y="1390260"/>
                    <a:pt x="5702964" y="1390641"/>
                    <a:pt x="5702006" y="1390641"/>
                  </a:cubicBezTo>
                  <a:lnTo>
                    <a:pt x="3612" y="1390641"/>
                  </a:lnTo>
                  <a:cubicBezTo>
                    <a:pt x="1617" y="1390641"/>
                    <a:pt x="0" y="1389024"/>
                    <a:pt x="0" y="1387029"/>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60" id="60"/>
            <p:cNvSpPr txBox="true"/>
            <p:nvPr/>
          </p:nvSpPr>
          <p:spPr>
            <a:xfrm>
              <a:off x="0" y="-47625"/>
              <a:ext cx="5705618" cy="1438266"/>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Example: Calculate risk scores for specific demographics, like older women, by analyzing their indicators and comparing them with corresponding health outcomes.</a:t>
              </a:r>
            </a:p>
          </p:txBody>
        </p:sp>
      </p:grpSp>
      <p:sp>
        <p:nvSpPr>
          <p:cNvPr name="AutoShape 61" id="61"/>
          <p:cNvSpPr/>
          <p:nvPr/>
        </p:nvSpPr>
        <p:spPr>
          <a:xfrm>
            <a:off x="5773773" y="5984080"/>
            <a:ext cx="0" cy="333375"/>
          </a:xfrm>
          <a:prstGeom prst="line">
            <a:avLst/>
          </a:prstGeom>
          <a:ln cap="flat" w="76200">
            <a:solidFill>
              <a:srgbClr val="004AAD"/>
            </a:solidFill>
            <a:prstDash val="solid"/>
            <a:headEnd type="none" len="sm" w="sm"/>
            <a:tailEnd type="none" len="sm" w="sm"/>
          </a:ln>
        </p:spPr>
      </p:sp>
      <p:grpSp>
        <p:nvGrpSpPr>
          <p:cNvPr name="Group 62" id="62"/>
          <p:cNvGrpSpPr/>
          <p:nvPr/>
        </p:nvGrpSpPr>
        <p:grpSpPr>
          <a:xfrm rot="0">
            <a:off x="2558550" y="8218135"/>
            <a:ext cx="6430446" cy="1316705"/>
            <a:chOff x="0" y="0"/>
            <a:chExt cx="5705618" cy="1168289"/>
          </a:xfrm>
        </p:grpSpPr>
        <p:sp>
          <p:nvSpPr>
            <p:cNvPr name="Freeform 63" id="63"/>
            <p:cNvSpPr/>
            <p:nvPr/>
          </p:nvSpPr>
          <p:spPr>
            <a:xfrm flipH="false" flipV="false" rot="0">
              <a:off x="0" y="0"/>
              <a:ext cx="5705618" cy="1168289"/>
            </a:xfrm>
            <a:custGeom>
              <a:avLst/>
              <a:gdLst/>
              <a:ahLst/>
              <a:cxnLst/>
              <a:rect r="r" b="b" t="t" l="l"/>
              <a:pathLst>
                <a:path h="1168289" w="5705618">
                  <a:moveTo>
                    <a:pt x="3612" y="0"/>
                  </a:moveTo>
                  <a:lnTo>
                    <a:pt x="5702006" y="0"/>
                  </a:lnTo>
                  <a:cubicBezTo>
                    <a:pt x="5702964" y="0"/>
                    <a:pt x="5703883" y="381"/>
                    <a:pt x="5704560" y="1058"/>
                  </a:cubicBezTo>
                  <a:cubicBezTo>
                    <a:pt x="5705237" y="1735"/>
                    <a:pt x="5705618" y="2654"/>
                    <a:pt x="5705618" y="3612"/>
                  </a:cubicBezTo>
                  <a:lnTo>
                    <a:pt x="5705618" y="1164677"/>
                  </a:lnTo>
                  <a:cubicBezTo>
                    <a:pt x="5705618" y="1165635"/>
                    <a:pt x="5705237" y="1166554"/>
                    <a:pt x="5704560" y="1167231"/>
                  </a:cubicBezTo>
                  <a:cubicBezTo>
                    <a:pt x="5703883" y="1167908"/>
                    <a:pt x="5702964" y="1168289"/>
                    <a:pt x="5702006" y="1168289"/>
                  </a:cubicBezTo>
                  <a:lnTo>
                    <a:pt x="3612" y="1168289"/>
                  </a:lnTo>
                  <a:cubicBezTo>
                    <a:pt x="2654" y="1168289"/>
                    <a:pt x="1735" y="1167908"/>
                    <a:pt x="1058" y="1167231"/>
                  </a:cubicBezTo>
                  <a:cubicBezTo>
                    <a:pt x="381" y="1166554"/>
                    <a:pt x="0" y="1165635"/>
                    <a:pt x="0" y="1164677"/>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64" id="64"/>
            <p:cNvSpPr txBox="true"/>
            <p:nvPr/>
          </p:nvSpPr>
          <p:spPr>
            <a:xfrm>
              <a:off x="0" y="-47625"/>
              <a:ext cx="5705618" cy="1215914"/>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Limitation: Lack of comprehensive indicators may constrain the accuracy of risk score refinement.</a:t>
              </a:r>
            </a:p>
          </p:txBody>
        </p:sp>
      </p:grpSp>
      <p:sp>
        <p:nvSpPr>
          <p:cNvPr name="AutoShape 65" id="65"/>
          <p:cNvSpPr/>
          <p:nvPr/>
        </p:nvSpPr>
        <p:spPr>
          <a:xfrm>
            <a:off x="5773773" y="7884760"/>
            <a:ext cx="0" cy="333375"/>
          </a:xfrm>
          <a:prstGeom prst="line">
            <a:avLst/>
          </a:prstGeom>
          <a:ln cap="flat" w="76200">
            <a:solidFill>
              <a:srgbClr val="004AAD"/>
            </a:solidFill>
            <a:prstDash val="solid"/>
            <a:headEnd type="none" len="sm" w="sm"/>
            <a:tailEnd type="none" len="sm" w="sm"/>
          </a:ln>
        </p:spPr>
      </p:sp>
      <p:grpSp>
        <p:nvGrpSpPr>
          <p:cNvPr name="Group 66" id="66"/>
          <p:cNvGrpSpPr/>
          <p:nvPr/>
        </p:nvGrpSpPr>
        <p:grpSpPr>
          <a:xfrm rot="0">
            <a:off x="9299005" y="6317455"/>
            <a:ext cx="6430446" cy="1567305"/>
            <a:chOff x="0" y="0"/>
            <a:chExt cx="5705618" cy="1390641"/>
          </a:xfrm>
        </p:grpSpPr>
        <p:sp>
          <p:nvSpPr>
            <p:cNvPr name="Freeform 67" id="67"/>
            <p:cNvSpPr/>
            <p:nvPr/>
          </p:nvSpPr>
          <p:spPr>
            <a:xfrm flipH="false" flipV="false" rot="0">
              <a:off x="0" y="0"/>
              <a:ext cx="5705618" cy="1390641"/>
            </a:xfrm>
            <a:custGeom>
              <a:avLst/>
              <a:gdLst/>
              <a:ahLst/>
              <a:cxnLst/>
              <a:rect r="r" b="b" t="t" l="l"/>
              <a:pathLst>
                <a:path h="1390641" w="5705618">
                  <a:moveTo>
                    <a:pt x="3612" y="0"/>
                  </a:moveTo>
                  <a:lnTo>
                    <a:pt x="5702006" y="0"/>
                  </a:lnTo>
                  <a:cubicBezTo>
                    <a:pt x="5702964" y="0"/>
                    <a:pt x="5703883" y="381"/>
                    <a:pt x="5704560" y="1058"/>
                  </a:cubicBezTo>
                  <a:cubicBezTo>
                    <a:pt x="5705237" y="1735"/>
                    <a:pt x="5705618" y="2654"/>
                    <a:pt x="5705618" y="3612"/>
                  </a:cubicBezTo>
                  <a:lnTo>
                    <a:pt x="5705618" y="1387029"/>
                  </a:lnTo>
                  <a:cubicBezTo>
                    <a:pt x="5705618" y="1387987"/>
                    <a:pt x="5705237" y="1388906"/>
                    <a:pt x="5704560" y="1389583"/>
                  </a:cubicBezTo>
                  <a:cubicBezTo>
                    <a:pt x="5703883" y="1390260"/>
                    <a:pt x="5702964" y="1390641"/>
                    <a:pt x="5702006" y="1390641"/>
                  </a:cubicBezTo>
                  <a:lnTo>
                    <a:pt x="3612" y="1390641"/>
                  </a:lnTo>
                  <a:cubicBezTo>
                    <a:pt x="1617" y="1390641"/>
                    <a:pt x="0" y="1389024"/>
                    <a:pt x="0" y="1387029"/>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68" id="68"/>
            <p:cNvSpPr txBox="true"/>
            <p:nvPr/>
          </p:nvSpPr>
          <p:spPr>
            <a:xfrm>
              <a:off x="0" y="-47625"/>
              <a:ext cx="5705618" cy="1438266"/>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For instance, the risk score for older women equals the overall risk score multiplied by the proportion of older women in the population.</a:t>
              </a:r>
            </a:p>
          </p:txBody>
        </p:sp>
      </p:grpSp>
      <p:sp>
        <p:nvSpPr>
          <p:cNvPr name="AutoShape 69" id="69"/>
          <p:cNvSpPr/>
          <p:nvPr/>
        </p:nvSpPr>
        <p:spPr>
          <a:xfrm>
            <a:off x="12514227" y="5984080"/>
            <a:ext cx="0" cy="333375"/>
          </a:xfrm>
          <a:prstGeom prst="line">
            <a:avLst/>
          </a:prstGeom>
          <a:ln cap="flat" w="76200">
            <a:solidFill>
              <a:srgbClr val="004AAD"/>
            </a:solidFill>
            <a:prstDash val="solid"/>
            <a:headEnd type="none" len="sm" w="sm"/>
            <a:tailEnd type="none" len="sm" w="sm"/>
          </a:ln>
        </p:spPr>
      </p:sp>
      <p:grpSp>
        <p:nvGrpSpPr>
          <p:cNvPr name="Group 70" id="70"/>
          <p:cNvGrpSpPr/>
          <p:nvPr/>
        </p:nvGrpSpPr>
        <p:grpSpPr>
          <a:xfrm rot="0">
            <a:off x="9299005" y="8218135"/>
            <a:ext cx="6430446" cy="1316705"/>
            <a:chOff x="0" y="0"/>
            <a:chExt cx="5705618" cy="1168289"/>
          </a:xfrm>
        </p:grpSpPr>
        <p:sp>
          <p:nvSpPr>
            <p:cNvPr name="Freeform 71" id="71"/>
            <p:cNvSpPr/>
            <p:nvPr/>
          </p:nvSpPr>
          <p:spPr>
            <a:xfrm flipH="false" flipV="false" rot="0">
              <a:off x="0" y="0"/>
              <a:ext cx="5705618" cy="1168289"/>
            </a:xfrm>
            <a:custGeom>
              <a:avLst/>
              <a:gdLst/>
              <a:ahLst/>
              <a:cxnLst/>
              <a:rect r="r" b="b" t="t" l="l"/>
              <a:pathLst>
                <a:path h="1168289" w="5705618">
                  <a:moveTo>
                    <a:pt x="3612" y="0"/>
                  </a:moveTo>
                  <a:lnTo>
                    <a:pt x="5702006" y="0"/>
                  </a:lnTo>
                  <a:cubicBezTo>
                    <a:pt x="5702964" y="0"/>
                    <a:pt x="5703883" y="381"/>
                    <a:pt x="5704560" y="1058"/>
                  </a:cubicBezTo>
                  <a:cubicBezTo>
                    <a:pt x="5705237" y="1735"/>
                    <a:pt x="5705618" y="2654"/>
                    <a:pt x="5705618" y="3612"/>
                  </a:cubicBezTo>
                  <a:lnTo>
                    <a:pt x="5705618" y="1164677"/>
                  </a:lnTo>
                  <a:cubicBezTo>
                    <a:pt x="5705618" y="1165635"/>
                    <a:pt x="5705237" y="1166554"/>
                    <a:pt x="5704560" y="1167231"/>
                  </a:cubicBezTo>
                  <a:cubicBezTo>
                    <a:pt x="5703883" y="1167908"/>
                    <a:pt x="5702964" y="1168289"/>
                    <a:pt x="5702006" y="1168289"/>
                  </a:cubicBezTo>
                  <a:lnTo>
                    <a:pt x="3612" y="1168289"/>
                  </a:lnTo>
                  <a:cubicBezTo>
                    <a:pt x="2654" y="1168289"/>
                    <a:pt x="1735" y="1167908"/>
                    <a:pt x="1058" y="1167231"/>
                  </a:cubicBezTo>
                  <a:cubicBezTo>
                    <a:pt x="381" y="1166554"/>
                    <a:pt x="0" y="1165635"/>
                    <a:pt x="0" y="1164677"/>
                  </a:cubicBezTo>
                  <a:lnTo>
                    <a:pt x="0" y="3612"/>
                  </a:lnTo>
                  <a:cubicBezTo>
                    <a:pt x="0" y="2654"/>
                    <a:pt x="381" y="1735"/>
                    <a:pt x="1058" y="1058"/>
                  </a:cubicBezTo>
                  <a:cubicBezTo>
                    <a:pt x="1735" y="381"/>
                    <a:pt x="2654" y="0"/>
                    <a:pt x="3612" y="0"/>
                  </a:cubicBezTo>
                  <a:close/>
                </a:path>
              </a:pathLst>
            </a:custGeom>
            <a:solidFill>
              <a:srgbClr val="38B6FF"/>
            </a:solidFill>
          </p:spPr>
        </p:sp>
        <p:sp>
          <p:nvSpPr>
            <p:cNvPr name="TextBox 72" id="72"/>
            <p:cNvSpPr txBox="true"/>
            <p:nvPr/>
          </p:nvSpPr>
          <p:spPr>
            <a:xfrm>
              <a:off x="0" y="-47625"/>
              <a:ext cx="5705618" cy="1215914"/>
            </a:xfrm>
            <a:prstGeom prst="rect">
              <a:avLst/>
            </a:prstGeom>
          </p:spPr>
          <p:txBody>
            <a:bodyPr anchor="ctr" rtlCol="false" tIns="25264" lIns="25264" bIns="25264" rIns="25264"/>
            <a:lstStyle/>
            <a:p>
              <a:pPr algn="ctr">
                <a:lnSpc>
                  <a:spcPts val="2519"/>
                </a:lnSpc>
              </a:pPr>
              <a:r>
                <a:rPr lang="en-US" sz="1799" b="true">
                  <a:solidFill>
                    <a:srgbClr val="FFFFFF"/>
                  </a:solidFill>
                  <a:latin typeface="Hagrid Text Bold"/>
                  <a:ea typeface="Hagrid Text Bold"/>
                  <a:cs typeface="Hagrid Text Bold"/>
                  <a:sym typeface="Hagrid Text Bold"/>
                </a:rPr>
                <a:t>Limitations: </a:t>
              </a:r>
              <a:r>
                <a:rPr lang="en-US" sz="1799" b="true">
                  <a:solidFill>
                    <a:srgbClr val="FFFFFF"/>
                  </a:solidFill>
                  <a:latin typeface="Hagrid Text Bold"/>
                  <a:ea typeface="Hagrid Text Bold"/>
                  <a:cs typeface="Hagrid Text Bold"/>
                  <a:sym typeface="Hagrid Text Bold"/>
                </a:rPr>
                <a:t>Accuracy Concerns: This method may not accurately reflect the distribution of risk across genders within a region.</a:t>
              </a:r>
            </a:p>
          </p:txBody>
        </p:sp>
      </p:grpSp>
      <p:sp>
        <p:nvSpPr>
          <p:cNvPr name="AutoShape 73" id="73"/>
          <p:cNvSpPr/>
          <p:nvPr/>
        </p:nvSpPr>
        <p:spPr>
          <a:xfrm>
            <a:off x="12514227" y="7884760"/>
            <a:ext cx="0" cy="333375"/>
          </a:xfrm>
          <a:prstGeom prst="line">
            <a:avLst/>
          </a:prstGeom>
          <a:ln cap="flat" w="76200">
            <a:solidFill>
              <a:srgbClr val="004AAD"/>
            </a:solidFill>
            <a:prstDash val="solid"/>
            <a:headEnd type="none" len="sm" w="sm"/>
            <a:tailEnd type="none" len="sm" w="sm"/>
          </a:ln>
        </p:spPr>
      </p:sp>
      <p:sp>
        <p:nvSpPr>
          <p:cNvPr name="TextBox 74" id="74"/>
          <p:cNvSpPr txBox="true"/>
          <p:nvPr/>
        </p:nvSpPr>
        <p:spPr>
          <a:xfrm rot="0">
            <a:off x="7663751" y="333775"/>
            <a:ext cx="8934429"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TESTING STEP 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004AAD"/>
          </a:solidFill>
        </p:spPr>
      </p:sp>
      <p:sp>
        <p:nvSpPr>
          <p:cNvPr name="Freeform 3" id="3"/>
          <p:cNvSpPr/>
          <p:nvPr/>
        </p:nvSpPr>
        <p:spPr>
          <a:xfrm flipH="false" flipV="false" rot="-10800000">
            <a:off x="-1326168" y="-3473676"/>
            <a:ext cx="33913169" cy="18101630"/>
          </a:xfrm>
          <a:custGeom>
            <a:avLst/>
            <a:gdLst/>
            <a:ahLst/>
            <a:cxnLst/>
            <a:rect r="r" b="b" t="t" l="l"/>
            <a:pathLst>
              <a:path h="18101630" w="33913169">
                <a:moveTo>
                  <a:pt x="0" y="0"/>
                </a:moveTo>
                <a:lnTo>
                  <a:pt x="33913169" y="0"/>
                </a:lnTo>
                <a:lnTo>
                  <a:pt x="33913169" y="18101630"/>
                </a:lnTo>
                <a:lnTo>
                  <a:pt x="0" y="18101630"/>
                </a:lnTo>
                <a:lnTo>
                  <a:pt x="0" y="0"/>
                </a:lnTo>
                <a:close/>
              </a:path>
            </a:pathLst>
          </a:custGeom>
          <a:blipFill>
            <a:blip r:embed="rId2"/>
            <a:stretch>
              <a:fillRect l="0" t="-43674" r="0" b="-43674"/>
            </a:stretch>
          </a:blipFill>
        </p:spPr>
      </p:sp>
      <p:sp>
        <p:nvSpPr>
          <p:cNvPr name="Freeform 4" id="4"/>
          <p:cNvSpPr/>
          <p:nvPr/>
        </p:nvSpPr>
        <p:spPr>
          <a:xfrm flipH="false" flipV="false" rot="5400000">
            <a:off x="0" y="-206392"/>
            <a:ext cx="11877080" cy="11877080"/>
          </a:xfrm>
          <a:custGeom>
            <a:avLst/>
            <a:gdLst/>
            <a:ahLst/>
            <a:cxnLst/>
            <a:rect r="r" b="b" t="t" l="l"/>
            <a:pathLst>
              <a:path h="11877080" w="11877080">
                <a:moveTo>
                  <a:pt x="0" y="0"/>
                </a:moveTo>
                <a:lnTo>
                  <a:pt x="11877080" y="0"/>
                </a:lnTo>
                <a:lnTo>
                  <a:pt x="11877080" y="11877080"/>
                </a:lnTo>
                <a:lnTo>
                  <a:pt x="0" y="11877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7131" y="4092509"/>
            <a:ext cx="9889277" cy="1484630"/>
          </a:xfrm>
          <a:prstGeom prst="rect">
            <a:avLst/>
          </a:prstGeom>
        </p:spPr>
        <p:txBody>
          <a:bodyPr anchor="t" rtlCol="false" tIns="0" lIns="0" bIns="0" rIns="0">
            <a:spAutoFit/>
          </a:bodyPr>
          <a:lstStyle/>
          <a:p>
            <a:pPr algn="ctr" marL="0" indent="0" lvl="0">
              <a:lnSpc>
                <a:spcPts val="11440"/>
              </a:lnSpc>
            </a:pPr>
            <a:r>
              <a:rPr lang="en-US" b="true" sz="10400">
                <a:solidFill>
                  <a:srgbClr val="FFFFFF"/>
                </a:solidFill>
                <a:latin typeface="IBM Plex Sans Bold"/>
                <a:ea typeface="IBM Plex Sans Bold"/>
                <a:cs typeface="IBM Plex Sans Bold"/>
                <a:sym typeface="IBM Plex Sans Bold"/>
              </a:rPr>
              <a:t>OBJECTIVE - 2</a:t>
            </a:r>
          </a:p>
        </p:txBody>
      </p:sp>
      <p:grpSp>
        <p:nvGrpSpPr>
          <p:cNvPr name="Group 6" id="6"/>
          <p:cNvGrpSpPr/>
          <p:nvPr/>
        </p:nvGrpSpPr>
        <p:grpSpPr>
          <a:xfrm rot="0">
            <a:off x="11056544" y="1472906"/>
            <a:ext cx="6202756" cy="8208466"/>
            <a:chOff x="0" y="0"/>
            <a:chExt cx="8270341" cy="10944621"/>
          </a:xfrm>
        </p:grpSpPr>
        <p:sp>
          <p:nvSpPr>
            <p:cNvPr name="Freeform 7" id="7"/>
            <p:cNvSpPr/>
            <p:nvPr/>
          </p:nvSpPr>
          <p:spPr>
            <a:xfrm flipH="false" flipV="false" rot="0">
              <a:off x="0" y="0"/>
              <a:ext cx="8270367" cy="10944657"/>
            </a:xfrm>
            <a:custGeom>
              <a:avLst/>
              <a:gdLst/>
              <a:ahLst/>
              <a:cxnLst/>
              <a:rect r="r" b="b" t="t" l="l"/>
              <a:pathLst>
                <a:path h="10944657" w="8270367">
                  <a:moveTo>
                    <a:pt x="0" y="0"/>
                  </a:moveTo>
                  <a:lnTo>
                    <a:pt x="8270367" y="0"/>
                  </a:lnTo>
                  <a:lnTo>
                    <a:pt x="8270367" y="10944657"/>
                  </a:lnTo>
                  <a:lnTo>
                    <a:pt x="0" y="10944657"/>
                  </a:lnTo>
                  <a:lnTo>
                    <a:pt x="0" y="0"/>
                  </a:lnTo>
                  <a:close/>
                </a:path>
              </a:pathLst>
            </a:custGeom>
            <a:blipFill>
              <a:blip r:embed="rId5"/>
              <a:stretch>
                <a:fillRect l="-5775" t="0" r="-5774" b="0"/>
              </a:stretch>
            </a:blipFill>
          </p:spPr>
        </p:sp>
      </p:grpSp>
      <p:grpSp>
        <p:nvGrpSpPr>
          <p:cNvPr name="Group 8" id="8"/>
          <p:cNvGrpSpPr/>
          <p:nvPr/>
        </p:nvGrpSpPr>
        <p:grpSpPr>
          <a:xfrm rot="0">
            <a:off x="-14911376" y="9738128"/>
            <a:ext cx="36217504" cy="2007530"/>
            <a:chOff x="0" y="0"/>
            <a:chExt cx="48290005" cy="2676707"/>
          </a:xfrm>
        </p:grpSpPr>
        <p:grpSp>
          <p:nvGrpSpPr>
            <p:cNvPr name="Group 9" id="9"/>
            <p:cNvGrpSpPr/>
            <p:nvPr/>
          </p:nvGrpSpPr>
          <p:grpSpPr>
            <a:xfrm rot="-10800000">
              <a:off x="24145003" y="204466"/>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24876995" y="0"/>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5" id="15"/>
            <p:cNvGrpSpPr/>
            <p:nvPr/>
          </p:nvGrpSpPr>
          <p:grpSpPr>
            <a:xfrm rot="0">
              <a:off x="0" y="102233"/>
              <a:ext cx="24145003" cy="2370007"/>
              <a:chOff x="0" y="0"/>
              <a:chExt cx="4359236" cy="427891"/>
            </a:xfrm>
          </p:grpSpPr>
          <p:sp>
            <p:nvSpPr>
              <p:cNvPr name="Freeform 16" id="1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7" id="1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731992" y="306699"/>
              <a:ext cx="22681018" cy="2370007"/>
              <a:chOff x="0" y="0"/>
              <a:chExt cx="4094922" cy="427891"/>
            </a:xfrm>
          </p:grpSpPr>
          <p:sp>
            <p:nvSpPr>
              <p:cNvPr name="Freeform 19" id="1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0" id="2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flipV="true">
            <a:off x="6270097" y="6289889"/>
            <a:ext cx="3203158" cy="570420"/>
          </a:xfrm>
          <a:prstGeom prst="line">
            <a:avLst/>
          </a:prstGeom>
          <a:ln cap="flat" w="66675">
            <a:solidFill>
              <a:srgbClr val="004AAD"/>
            </a:solidFill>
            <a:prstDash val="solid"/>
            <a:headEnd type="none" len="sm" w="sm"/>
            <a:tailEnd type="none" len="sm" w="sm"/>
          </a:ln>
        </p:spPr>
      </p:sp>
      <p:sp>
        <p:nvSpPr>
          <p:cNvPr name="AutoShape 3" id="3"/>
          <p:cNvSpPr/>
          <p:nvPr/>
        </p:nvSpPr>
        <p:spPr>
          <a:xfrm flipH="true">
            <a:off x="3491058" y="6289889"/>
            <a:ext cx="2779039" cy="570420"/>
          </a:xfrm>
          <a:prstGeom prst="line">
            <a:avLst/>
          </a:prstGeom>
          <a:ln cap="flat" w="66675">
            <a:solidFill>
              <a:srgbClr val="004AAD"/>
            </a:solidFill>
            <a:prstDash val="solid"/>
            <a:headEnd type="none" len="sm" w="sm"/>
            <a:tailEnd type="none" len="sm" w="sm"/>
          </a:ln>
        </p:spPr>
      </p:sp>
      <p:grpSp>
        <p:nvGrpSpPr>
          <p:cNvPr name="Group 4" id="4"/>
          <p:cNvGrpSpPr/>
          <p:nvPr/>
        </p:nvGrpSpPr>
        <p:grpSpPr>
          <a:xfrm rot="0">
            <a:off x="3396194" y="5581940"/>
            <a:ext cx="5747806" cy="707950"/>
            <a:chOff x="0" y="0"/>
            <a:chExt cx="5705618" cy="702753"/>
          </a:xfrm>
        </p:grpSpPr>
        <p:sp>
          <p:nvSpPr>
            <p:cNvPr name="Freeform 5" id="5"/>
            <p:cNvSpPr/>
            <p:nvPr/>
          </p:nvSpPr>
          <p:spPr>
            <a:xfrm flipH="false" flipV="false" rot="0">
              <a:off x="0" y="0"/>
              <a:ext cx="5705618" cy="702753"/>
            </a:xfrm>
            <a:custGeom>
              <a:avLst/>
              <a:gdLst/>
              <a:ahLst/>
              <a:cxnLst/>
              <a:rect r="r" b="b" t="t" l="l"/>
              <a:pathLst>
                <a:path h="702753" w="5705618">
                  <a:moveTo>
                    <a:pt x="9429" y="0"/>
                  </a:moveTo>
                  <a:lnTo>
                    <a:pt x="5696190" y="0"/>
                  </a:lnTo>
                  <a:cubicBezTo>
                    <a:pt x="5698690" y="0"/>
                    <a:pt x="5701088" y="993"/>
                    <a:pt x="5702857" y="2762"/>
                  </a:cubicBezTo>
                  <a:cubicBezTo>
                    <a:pt x="5704625" y="4530"/>
                    <a:pt x="5705618" y="6928"/>
                    <a:pt x="5705618" y="9429"/>
                  </a:cubicBezTo>
                  <a:lnTo>
                    <a:pt x="5705618" y="693325"/>
                  </a:lnTo>
                  <a:cubicBezTo>
                    <a:pt x="5705618" y="695825"/>
                    <a:pt x="5704625" y="698223"/>
                    <a:pt x="5702857" y="699992"/>
                  </a:cubicBezTo>
                  <a:cubicBezTo>
                    <a:pt x="5701088" y="701760"/>
                    <a:pt x="5698690" y="702753"/>
                    <a:pt x="5696190" y="702753"/>
                  </a:cubicBezTo>
                  <a:lnTo>
                    <a:pt x="9429" y="702753"/>
                  </a:lnTo>
                  <a:cubicBezTo>
                    <a:pt x="4221" y="702753"/>
                    <a:pt x="0" y="698532"/>
                    <a:pt x="0" y="693325"/>
                  </a:cubicBezTo>
                  <a:lnTo>
                    <a:pt x="0" y="9429"/>
                  </a:lnTo>
                  <a:cubicBezTo>
                    <a:pt x="0" y="6928"/>
                    <a:pt x="993" y="4530"/>
                    <a:pt x="2762" y="2762"/>
                  </a:cubicBezTo>
                  <a:cubicBezTo>
                    <a:pt x="4530" y="993"/>
                    <a:pt x="6928" y="0"/>
                    <a:pt x="9429" y="0"/>
                  </a:cubicBezTo>
                  <a:close/>
                </a:path>
              </a:pathLst>
            </a:custGeom>
            <a:solidFill>
              <a:srgbClr val="005DD8"/>
            </a:solidFill>
          </p:spPr>
        </p:sp>
        <p:sp>
          <p:nvSpPr>
            <p:cNvPr name="TextBox 6" id="6"/>
            <p:cNvSpPr txBox="true"/>
            <p:nvPr/>
          </p:nvSpPr>
          <p:spPr>
            <a:xfrm>
              <a:off x="0" y="-47625"/>
              <a:ext cx="5705618" cy="750378"/>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RECOMMENDATIONS SCORE CARD</a:t>
              </a:r>
            </a:p>
          </p:txBody>
        </p:sp>
      </p:grpSp>
      <p:grpSp>
        <p:nvGrpSpPr>
          <p:cNvPr name="Group 7" id="7"/>
          <p:cNvGrpSpPr/>
          <p:nvPr/>
        </p:nvGrpSpPr>
        <p:grpSpPr>
          <a:xfrm rot="0">
            <a:off x="3392051" y="4435627"/>
            <a:ext cx="5747806" cy="1022487"/>
            <a:chOff x="0" y="0"/>
            <a:chExt cx="5705618" cy="1014982"/>
          </a:xfrm>
        </p:grpSpPr>
        <p:sp>
          <p:nvSpPr>
            <p:cNvPr name="Freeform 8" id="8"/>
            <p:cNvSpPr/>
            <p:nvPr/>
          </p:nvSpPr>
          <p:spPr>
            <a:xfrm flipH="false" flipV="false" rot="0">
              <a:off x="0" y="0"/>
              <a:ext cx="5705618" cy="1014982"/>
            </a:xfrm>
            <a:custGeom>
              <a:avLst/>
              <a:gdLst/>
              <a:ahLst/>
              <a:cxnLst/>
              <a:rect r="r" b="b" t="t" l="l"/>
              <a:pathLst>
                <a:path h="1014982" w="5705618">
                  <a:moveTo>
                    <a:pt x="9429" y="0"/>
                  </a:moveTo>
                  <a:lnTo>
                    <a:pt x="5696190" y="0"/>
                  </a:lnTo>
                  <a:cubicBezTo>
                    <a:pt x="5698690" y="0"/>
                    <a:pt x="5701088" y="993"/>
                    <a:pt x="5702857" y="2762"/>
                  </a:cubicBezTo>
                  <a:cubicBezTo>
                    <a:pt x="5704625" y="4530"/>
                    <a:pt x="5705618" y="6928"/>
                    <a:pt x="5705618" y="9429"/>
                  </a:cubicBezTo>
                  <a:lnTo>
                    <a:pt x="5705618" y="1005554"/>
                  </a:lnTo>
                  <a:cubicBezTo>
                    <a:pt x="5705618" y="1008054"/>
                    <a:pt x="5704625" y="1010452"/>
                    <a:pt x="5702857" y="1012221"/>
                  </a:cubicBezTo>
                  <a:cubicBezTo>
                    <a:pt x="5701088" y="1013989"/>
                    <a:pt x="5698690" y="1014982"/>
                    <a:pt x="5696190" y="1014982"/>
                  </a:cubicBezTo>
                  <a:lnTo>
                    <a:pt x="9429" y="1014982"/>
                  </a:lnTo>
                  <a:cubicBezTo>
                    <a:pt x="6928" y="1014982"/>
                    <a:pt x="4530" y="1013989"/>
                    <a:pt x="2762" y="1012221"/>
                  </a:cubicBezTo>
                  <a:cubicBezTo>
                    <a:pt x="993" y="1010452"/>
                    <a:pt x="0" y="1008054"/>
                    <a:pt x="0" y="1005554"/>
                  </a:cubicBezTo>
                  <a:lnTo>
                    <a:pt x="0" y="9429"/>
                  </a:lnTo>
                  <a:cubicBezTo>
                    <a:pt x="0" y="6928"/>
                    <a:pt x="993" y="4530"/>
                    <a:pt x="2762" y="2762"/>
                  </a:cubicBezTo>
                  <a:cubicBezTo>
                    <a:pt x="4530" y="993"/>
                    <a:pt x="6928" y="0"/>
                    <a:pt x="9429" y="0"/>
                  </a:cubicBezTo>
                  <a:close/>
                </a:path>
              </a:pathLst>
            </a:custGeom>
            <a:solidFill>
              <a:srgbClr val="005DD8"/>
            </a:solidFill>
          </p:spPr>
        </p:sp>
        <p:sp>
          <p:nvSpPr>
            <p:cNvPr name="TextBox 9" id="9"/>
            <p:cNvSpPr txBox="true"/>
            <p:nvPr/>
          </p:nvSpPr>
          <p:spPr>
            <a:xfrm>
              <a:off x="0" y="-47625"/>
              <a:ext cx="5705618" cy="1062607"/>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RISK SCORE CALCULATION (REGION WISE)</a:t>
              </a:r>
            </a:p>
          </p:txBody>
        </p:sp>
      </p:grpSp>
      <p:sp>
        <p:nvSpPr>
          <p:cNvPr name="AutoShape 10" id="10"/>
          <p:cNvSpPr/>
          <p:nvPr/>
        </p:nvSpPr>
        <p:spPr>
          <a:xfrm flipH="true">
            <a:off x="6322253" y="2769507"/>
            <a:ext cx="0" cy="539493"/>
          </a:xfrm>
          <a:prstGeom prst="line">
            <a:avLst/>
          </a:prstGeom>
          <a:ln cap="flat" w="66675">
            <a:solidFill>
              <a:srgbClr val="004AAD"/>
            </a:solidFill>
            <a:prstDash val="solid"/>
            <a:headEnd type="none" len="sm" w="sm"/>
            <a:tailEnd type="none" len="sm" w="sm"/>
          </a:ln>
        </p:spPr>
      </p:sp>
      <p:grpSp>
        <p:nvGrpSpPr>
          <p:cNvPr name="Group 11" id="11"/>
          <p:cNvGrpSpPr/>
          <p:nvPr/>
        </p:nvGrpSpPr>
        <p:grpSpPr>
          <a:xfrm rot="0">
            <a:off x="3414477" y="3242888"/>
            <a:ext cx="5747806" cy="1022487"/>
            <a:chOff x="0" y="0"/>
            <a:chExt cx="5705618" cy="1014982"/>
          </a:xfrm>
        </p:grpSpPr>
        <p:sp>
          <p:nvSpPr>
            <p:cNvPr name="Freeform 12" id="12"/>
            <p:cNvSpPr/>
            <p:nvPr/>
          </p:nvSpPr>
          <p:spPr>
            <a:xfrm flipH="false" flipV="false" rot="0">
              <a:off x="0" y="0"/>
              <a:ext cx="5705618" cy="1014982"/>
            </a:xfrm>
            <a:custGeom>
              <a:avLst/>
              <a:gdLst/>
              <a:ahLst/>
              <a:cxnLst/>
              <a:rect r="r" b="b" t="t" l="l"/>
              <a:pathLst>
                <a:path h="1014982" w="5705618">
                  <a:moveTo>
                    <a:pt x="9429" y="0"/>
                  </a:moveTo>
                  <a:lnTo>
                    <a:pt x="5696190" y="0"/>
                  </a:lnTo>
                  <a:cubicBezTo>
                    <a:pt x="5698690" y="0"/>
                    <a:pt x="5701088" y="993"/>
                    <a:pt x="5702857" y="2762"/>
                  </a:cubicBezTo>
                  <a:cubicBezTo>
                    <a:pt x="5704625" y="4530"/>
                    <a:pt x="5705618" y="6928"/>
                    <a:pt x="5705618" y="9429"/>
                  </a:cubicBezTo>
                  <a:lnTo>
                    <a:pt x="5705618" y="1005554"/>
                  </a:lnTo>
                  <a:cubicBezTo>
                    <a:pt x="5705618" y="1008054"/>
                    <a:pt x="5704625" y="1010452"/>
                    <a:pt x="5702857" y="1012221"/>
                  </a:cubicBezTo>
                  <a:cubicBezTo>
                    <a:pt x="5701088" y="1013989"/>
                    <a:pt x="5698690" y="1014982"/>
                    <a:pt x="5696190" y="1014982"/>
                  </a:cubicBezTo>
                  <a:lnTo>
                    <a:pt x="9429" y="1014982"/>
                  </a:lnTo>
                  <a:cubicBezTo>
                    <a:pt x="6928" y="1014982"/>
                    <a:pt x="4530" y="1013989"/>
                    <a:pt x="2762" y="1012221"/>
                  </a:cubicBezTo>
                  <a:cubicBezTo>
                    <a:pt x="993" y="1010452"/>
                    <a:pt x="0" y="1008054"/>
                    <a:pt x="0" y="1005554"/>
                  </a:cubicBezTo>
                  <a:lnTo>
                    <a:pt x="0" y="9429"/>
                  </a:lnTo>
                  <a:cubicBezTo>
                    <a:pt x="0" y="6928"/>
                    <a:pt x="993" y="4530"/>
                    <a:pt x="2762" y="2762"/>
                  </a:cubicBezTo>
                  <a:cubicBezTo>
                    <a:pt x="4530" y="993"/>
                    <a:pt x="6928" y="0"/>
                    <a:pt x="9429" y="0"/>
                  </a:cubicBezTo>
                  <a:close/>
                </a:path>
              </a:pathLst>
            </a:custGeom>
            <a:solidFill>
              <a:srgbClr val="004AAD"/>
            </a:solidFill>
          </p:spPr>
        </p:sp>
        <p:sp>
          <p:nvSpPr>
            <p:cNvPr name="TextBox 13" id="13"/>
            <p:cNvSpPr txBox="true"/>
            <p:nvPr/>
          </p:nvSpPr>
          <p:spPr>
            <a:xfrm>
              <a:off x="0" y="-47625"/>
              <a:ext cx="5705618" cy="1062607"/>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CONSTRUCT NETWORK GRAPH REPRESENTATION</a:t>
              </a:r>
            </a:p>
          </p:txBody>
        </p:sp>
      </p:grpSp>
      <p:grpSp>
        <p:nvGrpSpPr>
          <p:cNvPr name="Group 14" id="14"/>
          <p:cNvGrpSpPr/>
          <p:nvPr/>
        </p:nvGrpSpPr>
        <p:grpSpPr>
          <a:xfrm rot="0">
            <a:off x="9835029" y="3081292"/>
            <a:ext cx="3276227" cy="916450"/>
            <a:chOff x="0" y="0"/>
            <a:chExt cx="3252179" cy="909723"/>
          </a:xfrm>
        </p:grpSpPr>
        <p:sp>
          <p:nvSpPr>
            <p:cNvPr name="Freeform 15" id="15"/>
            <p:cNvSpPr/>
            <p:nvPr/>
          </p:nvSpPr>
          <p:spPr>
            <a:xfrm flipH="false" flipV="false" rot="0">
              <a:off x="0" y="0"/>
              <a:ext cx="3252179" cy="909723"/>
            </a:xfrm>
            <a:custGeom>
              <a:avLst/>
              <a:gdLst/>
              <a:ahLst/>
              <a:cxnLst/>
              <a:rect r="r" b="b" t="t" l="l"/>
              <a:pathLst>
                <a:path h="909723" w="3252179">
                  <a:moveTo>
                    <a:pt x="80344" y="0"/>
                  </a:moveTo>
                  <a:lnTo>
                    <a:pt x="3171835" y="0"/>
                  </a:lnTo>
                  <a:cubicBezTo>
                    <a:pt x="3216208" y="0"/>
                    <a:pt x="3252179" y="35971"/>
                    <a:pt x="3252179" y="80344"/>
                  </a:cubicBezTo>
                  <a:lnTo>
                    <a:pt x="3252179" y="829379"/>
                  </a:lnTo>
                  <a:cubicBezTo>
                    <a:pt x="3252179" y="873752"/>
                    <a:pt x="3216208" y="909723"/>
                    <a:pt x="3171835" y="909723"/>
                  </a:cubicBezTo>
                  <a:lnTo>
                    <a:pt x="80344" y="909723"/>
                  </a:lnTo>
                  <a:cubicBezTo>
                    <a:pt x="35971" y="909723"/>
                    <a:pt x="0" y="873752"/>
                    <a:pt x="0" y="829379"/>
                  </a:cubicBezTo>
                  <a:lnTo>
                    <a:pt x="0" y="80344"/>
                  </a:lnTo>
                  <a:cubicBezTo>
                    <a:pt x="0" y="35971"/>
                    <a:pt x="35971" y="0"/>
                    <a:pt x="80344" y="0"/>
                  </a:cubicBezTo>
                  <a:close/>
                </a:path>
              </a:pathLst>
            </a:custGeom>
            <a:solidFill>
              <a:srgbClr val="026EFF"/>
            </a:solidFill>
          </p:spPr>
        </p:sp>
        <p:sp>
          <p:nvSpPr>
            <p:cNvPr name="TextBox 16" id="16"/>
            <p:cNvSpPr txBox="true"/>
            <p:nvPr/>
          </p:nvSpPr>
          <p:spPr>
            <a:xfrm>
              <a:off x="0" y="-38100"/>
              <a:ext cx="3252179" cy="947823"/>
            </a:xfrm>
            <a:prstGeom prst="rect">
              <a:avLst/>
            </a:prstGeom>
          </p:spPr>
          <p:txBody>
            <a:bodyPr anchor="ctr" rtlCol="false" tIns="22582" lIns="22582" bIns="22582" rIns="22582"/>
            <a:lstStyle/>
            <a:p>
              <a:pPr algn="ctr">
                <a:lnSpc>
                  <a:spcPts val="2489"/>
                </a:lnSpc>
              </a:pPr>
              <a:r>
                <a:rPr lang="en-US" sz="1778" b="true">
                  <a:solidFill>
                    <a:srgbClr val="FFFFFF"/>
                  </a:solidFill>
                  <a:latin typeface="Hagrid Text Bold"/>
                  <a:ea typeface="Hagrid Text Bold"/>
                  <a:cs typeface="Hagrid Text Bold"/>
                  <a:sym typeface="Hagrid Text Bold"/>
                </a:rPr>
                <a:t>EACH ZIPCODE AS </a:t>
              </a:r>
            </a:p>
            <a:p>
              <a:pPr algn="ctr">
                <a:lnSpc>
                  <a:spcPts val="2489"/>
                </a:lnSpc>
              </a:pPr>
              <a:r>
                <a:rPr lang="en-US" sz="1778" b="true">
                  <a:solidFill>
                    <a:srgbClr val="FFFFFF"/>
                  </a:solidFill>
                  <a:latin typeface="Hagrid Text Bold"/>
                  <a:ea typeface="Hagrid Text Bold"/>
                  <a:cs typeface="Hagrid Text Bold"/>
                  <a:sym typeface="Hagrid Text Bold"/>
                </a:rPr>
                <a:t>NODE</a:t>
              </a:r>
            </a:p>
          </p:txBody>
        </p:sp>
      </p:grpSp>
      <p:grpSp>
        <p:nvGrpSpPr>
          <p:cNvPr name="Group 17" id="17"/>
          <p:cNvGrpSpPr/>
          <p:nvPr/>
        </p:nvGrpSpPr>
        <p:grpSpPr>
          <a:xfrm rot="0">
            <a:off x="13689220" y="3084534"/>
            <a:ext cx="3887986" cy="916450"/>
            <a:chOff x="0" y="0"/>
            <a:chExt cx="3859448" cy="909723"/>
          </a:xfrm>
        </p:grpSpPr>
        <p:sp>
          <p:nvSpPr>
            <p:cNvPr name="Freeform 18" id="18"/>
            <p:cNvSpPr/>
            <p:nvPr/>
          </p:nvSpPr>
          <p:spPr>
            <a:xfrm flipH="false" flipV="false" rot="0">
              <a:off x="0" y="0"/>
              <a:ext cx="3859448" cy="909723"/>
            </a:xfrm>
            <a:custGeom>
              <a:avLst/>
              <a:gdLst/>
              <a:ahLst/>
              <a:cxnLst/>
              <a:rect r="r" b="b" t="t" l="l"/>
              <a:pathLst>
                <a:path h="909723" w="3859448">
                  <a:moveTo>
                    <a:pt x="67702" y="0"/>
                  </a:moveTo>
                  <a:lnTo>
                    <a:pt x="3791746" y="0"/>
                  </a:lnTo>
                  <a:cubicBezTo>
                    <a:pt x="3829137" y="0"/>
                    <a:pt x="3859448" y="30311"/>
                    <a:pt x="3859448" y="67702"/>
                  </a:cubicBezTo>
                  <a:lnTo>
                    <a:pt x="3859448" y="842021"/>
                  </a:lnTo>
                  <a:cubicBezTo>
                    <a:pt x="3859448" y="879412"/>
                    <a:pt x="3829137" y="909723"/>
                    <a:pt x="3791746" y="909723"/>
                  </a:cubicBezTo>
                  <a:lnTo>
                    <a:pt x="67702" y="909723"/>
                  </a:lnTo>
                  <a:cubicBezTo>
                    <a:pt x="30311" y="909723"/>
                    <a:pt x="0" y="879412"/>
                    <a:pt x="0" y="842021"/>
                  </a:cubicBezTo>
                  <a:lnTo>
                    <a:pt x="0" y="67702"/>
                  </a:lnTo>
                  <a:cubicBezTo>
                    <a:pt x="0" y="30311"/>
                    <a:pt x="30311" y="0"/>
                    <a:pt x="67702" y="0"/>
                  </a:cubicBezTo>
                  <a:close/>
                </a:path>
              </a:pathLst>
            </a:custGeom>
            <a:solidFill>
              <a:srgbClr val="026EFF"/>
            </a:solidFill>
          </p:spPr>
        </p:sp>
        <p:sp>
          <p:nvSpPr>
            <p:cNvPr name="TextBox 19" id="19"/>
            <p:cNvSpPr txBox="true"/>
            <p:nvPr/>
          </p:nvSpPr>
          <p:spPr>
            <a:xfrm>
              <a:off x="0" y="-38100"/>
              <a:ext cx="3859448" cy="947823"/>
            </a:xfrm>
            <a:prstGeom prst="rect">
              <a:avLst/>
            </a:prstGeom>
          </p:spPr>
          <p:txBody>
            <a:bodyPr anchor="ctr" rtlCol="false" tIns="22582" lIns="22582" bIns="22582" rIns="22582"/>
            <a:lstStyle/>
            <a:p>
              <a:pPr algn="ctr">
                <a:lnSpc>
                  <a:spcPts val="2489"/>
                </a:lnSpc>
              </a:pPr>
              <a:r>
                <a:rPr lang="en-US" sz="1778" b="true">
                  <a:solidFill>
                    <a:srgbClr val="FFFFFF"/>
                  </a:solidFill>
                  <a:latin typeface="Hagrid Text Bold"/>
                  <a:ea typeface="Hagrid Text Bold"/>
                  <a:cs typeface="Hagrid Text Bold"/>
                  <a:sym typeface="Hagrid Text Bold"/>
                </a:rPr>
                <a:t>DEFINE EDGES BETWEEN </a:t>
              </a:r>
            </a:p>
            <a:p>
              <a:pPr algn="ctr">
                <a:lnSpc>
                  <a:spcPts val="2489"/>
                </a:lnSpc>
              </a:pPr>
              <a:r>
                <a:rPr lang="en-US" sz="1778" b="true">
                  <a:solidFill>
                    <a:srgbClr val="FFFFFF"/>
                  </a:solidFill>
                  <a:latin typeface="Hagrid Text Bold"/>
                  <a:ea typeface="Hagrid Text Bold"/>
                  <a:cs typeface="Hagrid Text Bold"/>
                  <a:sym typeface="Hagrid Text Bold"/>
                </a:rPr>
                <a:t>NODES BASED ON SIMILARITY</a:t>
              </a:r>
            </a:p>
          </p:txBody>
        </p:sp>
      </p:grpSp>
      <p:sp>
        <p:nvSpPr>
          <p:cNvPr name="AutoShape 20" id="20"/>
          <p:cNvSpPr/>
          <p:nvPr/>
        </p:nvSpPr>
        <p:spPr>
          <a:xfrm>
            <a:off x="13111256" y="3649306"/>
            <a:ext cx="577964" cy="0"/>
          </a:xfrm>
          <a:prstGeom prst="line">
            <a:avLst/>
          </a:prstGeom>
          <a:ln cap="flat" w="66675">
            <a:solidFill>
              <a:srgbClr val="004AAD"/>
            </a:solidFill>
            <a:prstDash val="solid"/>
            <a:headEnd type="none" len="sm" w="sm"/>
            <a:tailEnd type="arrow" len="sm" w="med"/>
          </a:ln>
        </p:spPr>
      </p:sp>
      <p:sp>
        <p:nvSpPr>
          <p:cNvPr name="AutoShape 21" id="21"/>
          <p:cNvSpPr/>
          <p:nvPr/>
        </p:nvSpPr>
        <p:spPr>
          <a:xfrm>
            <a:off x="9128411" y="3649306"/>
            <a:ext cx="706618" cy="0"/>
          </a:xfrm>
          <a:prstGeom prst="line">
            <a:avLst/>
          </a:prstGeom>
          <a:ln cap="flat" w="66675">
            <a:solidFill>
              <a:srgbClr val="004AAD"/>
            </a:solidFill>
            <a:prstDash val="solid"/>
            <a:headEnd type="none" len="sm" w="sm"/>
            <a:tailEnd type="arrow" len="sm" w="med"/>
          </a:ln>
        </p:spPr>
      </p:sp>
      <p:grpSp>
        <p:nvGrpSpPr>
          <p:cNvPr name="Group 22" id="22"/>
          <p:cNvGrpSpPr/>
          <p:nvPr/>
        </p:nvGrpSpPr>
        <p:grpSpPr>
          <a:xfrm rot="0">
            <a:off x="6599352" y="6860309"/>
            <a:ext cx="5747806" cy="1022487"/>
            <a:chOff x="0" y="0"/>
            <a:chExt cx="5705618" cy="1014982"/>
          </a:xfrm>
        </p:grpSpPr>
        <p:sp>
          <p:nvSpPr>
            <p:cNvPr name="Freeform 23" id="23"/>
            <p:cNvSpPr/>
            <p:nvPr/>
          </p:nvSpPr>
          <p:spPr>
            <a:xfrm flipH="false" flipV="false" rot="0">
              <a:off x="0" y="0"/>
              <a:ext cx="5705618" cy="1014982"/>
            </a:xfrm>
            <a:custGeom>
              <a:avLst/>
              <a:gdLst/>
              <a:ahLst/>
              <a:cxnLst/>
              <a:rect r="r" b="b" t="t" l="l"/>
              <a:pathLst>
                <a:path h="1014982" w="5705618">
                  <a:moveTo>
                    <a:pt x="9429" y="0"/>
                  </a:moveTo>
                  <a:lnTo>
                    <a:pt x="5696190" y="0"/>
                  </a:lnTo>
                  <a:cubicBezTo>
                    <a:pt x="5698690" y="0"/>
                    <a:pt x="5701088" y="993"/>
                    <a:pt x="5702857" y="2762"/>
                  </a:cubicBezTo>
                  <a:cubicBezTo>
                    <a:pt x="5704625" y="4530"/>
                    <a:pt x="5705618" y="6928"/>
                    <a:pt x="5705618" y="9429"/>
                  </a:cubicBezTo>
                  <a:lnTo>
                    <a:pt x="5705618" y="1005554"/>
                  </a:lnTo>
                  <a:cubicBezTo>
                    <a:pt x="5705618" y="1008054"/>
                    <a:pt x="5704625" y="1010452"/>
                    <a:pt x="5702857" y="1012221"/>
                  </a:cubicBezTo>
                  <a:cubicBezTo>
                    <a:pt x="5701088" y="1013989"/>
                    <a:pt x="5698690" y="1014982"/>
                    <a:pt x="5696190" y="1014982"/>
                  </a:cubicBezTo>
                  <a:lnTo>
                    <a:pt x="9429" y="1014982"/>
                  </a:lnTo>
                  <a:cubicBezTo>
                    <a:pt x="6928" y="1014982"/>
                    <a:pt x="4530" y="1013989"/>
                    <a:pt x="2762" y="1012221"/>
                  </a:cubicBezTo>
                  <a:cubicBezTo>
                    <a:pt x="993" y="1010452"/>
                    <a:pt x="0" y="1008054"/>
                    <a:pt x="0" y="1005554"/>
                  </a:cubicBezTo>
                  <a:lnTo>
                    <a:pt x="0" y="9429"/>
                  </a:lnTo>
                  <a:cubicBezTo>
                    <a:pt x="0" y="6928"/>
                    <a:pt x="993" y="4530"/>
                    <a:pt x="2762" y="2762"/>
                  </a:cubicBezTo>
                  <a:cubicBezTo>
                    <a:pt x="4530" y="993"/>
                    <a:pt x="6928" y="0"/>
                    <a:pt x="9429" y="0"/>
                  </a:cubicBezTo>
                  <a:close/>
                </a:path>
              </a:pathLst>
            </a:custGeom>
            <a:solidFill>
              <a:srgbClr val="005DD8"/>
            </a:solidFill>
          </p:spPr>
        </p:sp>
        <p:sp>
          <p:nvSpPr>
            <p:cNvPr name="TextBox 24" id="24"/>
            <p:cNvSpPr txBox="true"/>
            <p:nvPr/>
          </p:nvSpPr>
          <p:spPr>
            <a:xfrm>
              <a:off x="0" y="-47625"/>
              <a:ext cx="5705618" cy="1062607"/>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GENERALISED SUGGESTIONS FOR EACH HIGH AND MEDIUM RISK INDICATORS</a:t>
              </a:r>
            </a:p>
          </p:txBody>
        </p:sp>
      </p:grpSp>
      <p:grpSp>
        <p:nvGrpSpPr>
          <p:cNvPr name="Group 25" id="25"/>
          <p:cNvGrpSpPr/>
          <p:nvPr/>
        </p:nvGrpSpPr>
        <p:grpSpPr>
          <a:xfrm rot="0">
            <a:off x="693735" y="6860309"/>
            <a:ext cx="5594645" cy="1022487"/>
            <a:chOff x="0" y="0"/>
            <a:chExt cx="5553581" cy="1014982"/>
          </a:xfrm>
        </p:grpSpPr>
        <p:sp>
          <p:nvSpPr>
            <p:cNvPr name="Freeform 26" id="26"/>
            <p:cNvSpPr/>
            <p:nvPr/>
          </p:nvSpPr>
          <p:spPr>
            <a:xfrm flipH="false" flipV="false" rot="0">
              <a:off x="0" y="0"/>
              <a:ext cx="5553581" cy="1014982"/>
            </a:xfrm>
            <a:custGeom>
              <a:avLst/>
              <a:gdLst/>
              <a:ahLst/>
              <a:cxnLst/>
              <a:rect r="r" b="b" t="t" l="l"/>
              <a:pathLst>
                <a:path h="1014982" w="5553581">
                  <a:moveTo>
                    <a:pt x="9687" y="0"/>
                  </a:moveTo>
                  <a:lnTo>
                    <a:pt x="5543894" y="0"/>
                  </a:lnTo>
                  <a:cubicBezTo>
                    <a:pt x="5546463" y="0"/>
                    <a:pt x="5548927" y="1021"/>
                    <a:pt x="5550744" y="2837"/>
                  </a:cubicBezTo>
                  <a:cubicBezTo>
                    <a:pt x="5552560" y="4654"/>
                    <a:pt x="5553581" y="7118"/>
                    <a:pt x="5553581" y="9687"/>
                  </a:cubicBezTo>
                  <a:lnTo>
                    <a:pt x="5553581" y="1005296"/>
                  </a:lnTo>
                  <a:cubicBezTo>
                    <a:pt x="5553581" y="1007865"/>
                    <a:pt x="5552560" y="1010328"/>
                    <a:pt x="5550744" y="1012145"/>
                  </a:cubicBezTo>
                  <a:cubicBezTo>
                    <a:pt x="5548927" y="1013962"/>
                    <a:pt x="5546463" y="1014982"/>
                    <a:pt x="5543894" y="1014982"/>
                  </a:cubicBezTo>
                  <a:lnTo>
                    <a:pt x="9687" y="1014982"/>
                  </a:lnTo>
                  <a:cubicBezTo>
                    <a:pt x="7118" y="1014982"/>
                    <a:pt x="4654" y="1013962"/>
                    <a:pt x="2837" y="1012145"/>
                  </a:cubicBezTo>
                  <a:cubicBezTo>
                    <a:pt x="1021" y="1010328"/>
                    <a:pt x="0" y="1007865"/>
                    <a:pt x="0" y="1005296"/>
                  </a:cubicBezTo>
                  <a:lnTo>
                    <a:pt x="0" y="9687"/>
                  </a:lnTo>
                  <a:cubicBezTo>
                    <a:pt x="0" y="7118"/>
                    <a:pt x="1021" y="4654"/>
                    <a:pt x="2837" y="2837"/>
                  </a:cubicBezTo>
                  <a:cubicBezTo>
                    <a:pt x="4654" y="1021"/>
                    <a:pt x="7118" y="0"/>
                    <a:pt x="9687" y="0"/>
                  </a:cubicBezTo>
                  <a:close/>
                </a:path>
              </a:pathLst>
            </a:custGeom>
            <a:solidFill>
              <a:srgbClr val="005DD8"/>
            </a:solidFill>
          </p:spPr>
        </p:sp>
        <p:sp>
          <p:nvSpPr>
            <p:cNvPr name="TextBox 27" id="27"/>
            <p:cNvSpPr txBox="true"/>
            <p:nvPr/>
          </p:nvSpPr>
          <p:spPr>
            <a:xfrm>
              <a:off x="0" y="-47625"/>
              <a:ext cx="5553581" cy="1062607"/>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ASSIGN EACH SUPPORT DATA BASE TO SPECIFIC RISK CATEGORY</a:t>
              </a:r>
            </a:p>
          </p:txBody>
        </p:sp>
      </p:grpSp>
      <p:sp>
        <p:nvSpPr>
          <p:cNvPr name="AutoShape 28" id="28"/>
          <p:cNvSpPr/>
          <p:nvPr/>
        </p:nvSpPr>
        <p:spPr>
          <a:xfrm flipH="true" flipV="true">
            <a:off x="6265954" y="5458115"/>
            <a:ext cx="4143" cy="123825"/>
          </a:xfrm>
          <a:prstGeom prst="line">
            <a:avLst/>
          </a:prstGeom>
          <a:ln cap="flat" w="66675">
            <a:solidFill>
              <a:srgbClr val="004AAD"/>
            </a:solidFill>
            <a:prstDash val="solid"/>
            <a:headEnd type="none" len="sm" w="sm"/>
            <a:tailEnd type="none" len="sm" w="sm"/>
          </a:ln>
        </p:spPr>
      </p:sp>
      <p:sp>
        <p:nvSpPr>
          <p:cNvPr name="AutoShape 29" id="29"/>
          <p:cNvSpPr/>
          <p:nvPr/>
        </p:nvSpPr>
        <p:spPr>
          <a:xfrm flipH="true">
            <a:off x="6267210" y="3896135"/>
            <a:ext cx="0" cy="539493"/>
          </a:xfrm>
          <a:prstGeom prst="line">
            <a:avLst/>
          </a:prstGeom>
          <a:ln cap="flat" w="66675">
            <a:solidFill>
              <a:srgbClr val="004AAD"/>
            </a:solidFill>
            <a:prstDash val="solid"/>
            <a:headEnd type="none" len="sm" w="sm"/>
            <a:tailEnd type="none" len="sm" w="sm"/>
          </a:ln>
        </p:spPr>
      </p:sp>
      <p:grpSp>
        <p:nvGrpSpPr>
          <p:cNvPr name="Group 30" id="30"/>
          <p:cNvGrpSpPr/>
          <p:nvPr/>
        </p:nvGrpSpPr>
        <p:grpSpPr>
          <a:xfrm rot="0">
            <a:off x="6599352" y="8251749"/>
            <a:ext cx="5747806" cy="708240"/>
            <a:chOff x="0" y="0"/>
            <a:chExt cx="5705618" cy="703042"/>
          </a:xfrm>
        </p:grpSpPr>
        <p:sp>
          <p:nvSpPr>
            <p:cNvPr name="Freeform 31" id="31"/>
            <p:cNvSpPr/>
            <p:nvPr/>
          </p:nvSpPr>
          <p:spPr>
            <a:xfrm flipH="false" flipV="false" rot="0">
              <a:off x="0" y="0"/>
              <a:ext cx="5705618" cy="703042"/>
            </a:xfrm>
            <a:custGeom>
              <a:avLst/>
              <a:gdLst/>
              <a:ahLst/>
              <a:cxnLst/>
              <a:rect r="r" b="b" t="t" l="l"/>
              <a:pathLst>
                <a:path h="703042" w="5705618">
                  <a:moveTo>
                    <a:pt x="9429" y="0"/>
                  </a:moveTo>
                  <a:lnTo>
                    <a:pt x="5696190" y="0"/>
                  </a:lnTo>
                  <a:cubicBezTo>
                    <a:pt x="5698690" y="0"/>
                    <a:pt x="5701088" y="993"/>
                    <a:pt x="5702857" y="2762"/>
                  </a:cubicBezTo>
                  <a:cubicBezTo>
                    <a:pt x="5704625" y="4530"/>
                    <a:pt x="5705618" y="6928"/>
                    <a:pt x="5705618" y="9429"/>
                  </a:cubicBezTo>
                  <a:lnTo>
                    <a:pt x="5705618" y="693613"/>
                  </a:lnTo>
                  <a:cubicBezTo>
                    <a:pt x="5705618" y="696114"/>
                    <a:pt x="5704625" y="698512"/>
                    <a:pt x="5702857" y="700280"/>
                  </a:cubicBezTo>
                  <a:cubicBezTo>
                    <a:pt x="5701088" y="702049"/>
                    <a:pt x="5698690" y="703042"/>
                    <a:pt x="5696190" y="703042"/>
                  </a:cubicBezTo>
                  <a:lnTo>
                    <a:pt x="9429" y="703042"/>
                  </a:lnTo>
                  <a:cubicBezTo>
                    <a:pt x="6928" y="703042"/>
                    <a:pt x="4530" y="702049"/>
                    <a:pt x="2762" y="700280"/>
                  </a:cubicBezTo>
                  <a:cubicBezTo>
                    <a:pt x="993" y="698512"/>
                    <a:pt x="0" y="696114"/>
                    <a:pt x="0" y="693613"/>
                  </a:cubicBezTo>
                  <a:lnTo>
                    <a:pt x="0" y="9429"/>
                  </a:lnTo>
                  <a:cubicBezTo>
                    <a:pt x="0" y="6928"/>
                    <a:pt x="993" y="4530"/>
                    <a:pt x="2762" y="2762"/>
                  </a:cubicBezTo>
                  <a:cubicBezTo>
                    <a:pt x="4530" y="993"/>
                    <a:pt x="6928" y="0"/>
                    <a:pt x="9429" y="0"/>
                  </a:cubicBezTo>
                  <a:close/>
                </a:path>
              </a:pathLst>
            </a:custGeom>
            <a:solidFill>
              <a:srgbClr val="005DD8"/>
            </a:solidFill>
          </p:spPr>
        </p:sp>
        <p:sp>
          <p:nvSpPr>
            <p:cNvPr name="TextBox 32" id="32"/>
            <p:cNvSpPr txBox="true"/>
            <p:nvPr/>
          </p:nvSpPr>
          <p:spPr>
            <a:xfrm>
              <a:off x="0" y="-47625"/>
              <a:ext cx="5705618" cy="750667"/>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CUSTOMISED DATA BASE</a:t>
              </a:r>
            </a:p>
          </p:txBody>
        </p:sp>
      </p:grpSp>
      <p:sp>
        <p:nvSpPr>
          <p:cNvPr name="AutoShape 33" id="33"/>
          <p:cNvSpPr/>
          <p:nvPr/>
        </p:nvSpPr>
        <p:spPr>
          <a:xfrm>
            <a:off x="9473255" y="7882796"/>
            <a:ext cx="0" cy="368953"/>
          </a:xfrm>
          <a:prstGeom prst="line">
            <a:avLst/>
          </a:prstGeom>
          <a:ln cap="flat" w="66675">
            <a:solidFill>
              <a:srgbClr val="004AAD"/>
            </a:solidFill>
            <a:prstDash val="solid"/>
            <a:headEnd type="none" len="sm" w="sm"/>
            <a:tailEnd type="none" len="sm" w="sm"/>
          </a:ln>
        </p:spPr>
      </p:sp>
      <p:grpSp>
        <p:nvGrpSpPr>
          <p:cNvPr name="Group 34" id="34"/>
          <p:cNvGrpSpPr/>
          <p:nvPr/>
        </p:nvGrpSpPr>
        <p:grpSpPr>
          <a:xfrm rot="0">
            <a:off x="617154" y="8197121"/>
            <a:ext cx="5747806" cy="1382532"/>
            <a:chOff x="0" y="0"/>
            <a:chExt cx="5705618" cy="1372384"/>
          </a:xfrm>
        </p:grpSpPr>
        <p:sp>
          <p:nvSpPr>
            <p:cNvPr name="Freeform 35" id="35"/>
            <p:cNvSpPr/>
            <p:nvPr/>
          </p:nvSpPr>
          <p:spPr>
            <a:xfrm flipH="false" flipV="false" rot="0">
              <a:off x="0" y="0"/>
              <a:ext cx="5705618" cy="1372384"/>
            </a:xfrm>
            <a:custGeom>
              <a:avLst/>
              <a:gdLst/>
              <a:ahLst/>
              <a:cxnLst/>
              <a:rect r="r" b="b" t="t" l="l"/>
              <a:pathLst>
                <a:path h="1372384" w="5705618">
                  <a:moveTo>
                    <a:pt x="9429" y="0"/>
                  </a:moveTo>
                  <a:lnTo>
                    <a:pt x="5696190" y="0"/>
                  </a:lnTo>
                  <a:cubicBezTo>
                    <a:pt x="5698690" y="0"/>
                    <a:pt x="5701088" y="993"/>
                    <a:pt x="5702857" y="2762"/>
                  </a:cubicBezTo>
                  <a:cubicBezTo>
                    <a:pt x="5704625" y="4530"/>
                    <a:pt x="5705618" y="6928"/>
                    <a:pt x="5705618" y="9429"/>
                  </a:cubicBezTo>
                  <a:lnTo>
                    <a:pt x="5705618" y="1362956"/>
                  </a:lnTo>
                  <a:cubicBezTo>
                    <a:pt x="5705618" y="1365456"/>
                    <a:pt x="5704625" y="1367855"/>
                    <a:pt x="5702857" y="1369623"/>
                  </a:cubicBezTo>
                  <a:cubicBezTo>
                    <a:pt x="5701088" y="1371391"/>
                    <a:pt x="5698690" y="1372384"/>
                    <a:pt x="5696190" y="1372384"/>
                  </a:cubicBezTo>
                  <a:lnTo>
                    <a:pt x="9429" y="1372384"/>
                  </a:lnTo>
                  <a:cubicBezTo>
                    <a:pt x="6928" y="1372384"/>
                    <a:pt x="4530" y="1371391"/>
                    <a:pt x="2762" y="1369623"/>
                  </a:cubicBezTo>
                  <a:cubicBezTo>
                    <a:pt x="993" y="1367855"/>
                    <a:pt x="0" y="1365456"/>
                    <a:pt x="0" y="1362956"/>
                  </a:cubicBezTo>
                  <a:lnTo>
                    <a:pt x="0" y="9429"/>
                  </a:lnTo>
                  <a:cubicBezTo>
                    <a:pt x="0" y="6928"/>
                    <a:pt x="993" y="4530"/>
                    <a:pt x="2762" y="2762"/>
                  </a:cubicBezTo>
                  <a:cubicBezTo>
                    <a:pt x="4530" y="993"/>
                    <a:pt x="6928" y="0"/>
                    <a:pt x="9429" y="0"/>
                  </a:cubicBezTo>
                  <a:close/>
                </a:path>
              </a:pathLst>
            </a:custGeom>
            <a:solidFill>
              <a:srgbClr val="005DD8"/>
            </a:solidFill>
          </p:spPr>
        </p:sp>
        <p:sp>
          <p:nvSpPr>
            <p:cNvPr name="TextBox 36" id="36"/>
            <p:cNvSpPr txBox="true"/>
            <p:nvPr/>
          </p:nvSpPr>
          <p:spPr>
            <a:xfrm>
              <a:off x="0" y="-47625"/>
              <a:ext cx="5705618" cy="1420009"/>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GEOGRAPHICAL PROXIMITY OF EACH ZIPCODE TO RELEVANT SERVICES/FACILITIES</a:t>
              </a:r>
            </a:p>
          </p:txBody>
        </p:sp>
      </p:grpSp>
      <p:sp>
        <p:nvSpPr>
          <p:cNvPr name="AutoShape 37" id="37"/>
          <p:cNvSpPr/>
          <p:nvPr/>
        </p:nvSpPr>
        <p:spPr>
          <a:xfrm>
            <a:off x="3491058" y="7882796"/>
            <a:ext cx="0" cy="314325"/>
          </a:xfrm>
          <a:prstGeom prst="line">
            <a:avLst/>
          </a:prstGeom>
          <a:ln cap="flat" w="66675">
            <a:solidFill>
              <a:srgbClr val="004AAD"/>
            </a:solidFill>
            <a:prstDash val="solid"/>
            <a:headEnd type="none" len="sm" w="sm"/>
            <a:tailEnd type="none" len="sm" w="sm"/>
          </a:ln>
        </p:spPr>
      </p:sp>
      <p:grpSp>
        <p:nvGrpSpPr>
          <p:cNvPr name="Group 38" id="38"/>
          <p:cNvGrpSpPr/>
          <p:nvPr/>
        </p:nvGrpSpPr>
        <p:grpSpPr>
          <a:xfrm rot="0">
            <a:off x="9868901" y="4484953"/>
            <a:ext cx="3276227" cy="696872"/>
            <a:chOff x="0" y="0"/>
            <a:chExt cx="3252179" cy="691757"/>
          </a:xfrm>
        </p:grpSpPr>
        <p:sp>
          <p:nvSpPr>
            <p:cNvPr name="Freeform 39" id="39"/>
            <p:cNvSpPr/>
            <p:nvPr/>
          </p:nvSpPr>
          <p:spPr>
            <a:xfrm flipH="false" flipV="false" rot="0">
              <a:off x="0" y="0"/>
              <a:ext cx="3252179" cy="691757"/>
            </a:xfrm>
            <a:custGeom>
              <a:avLst/>
              <a:gdLst/>
              <a:ahLst/>
              <a:cxnLst/>
              <a:rect r="r" b="b" t="t" l="l"/>
              <a:pathLst>
                <a:path h="691757" w="3252179">
                  <a:moveTo>
                    <a:pt x="80344" y="0"/>
                  </a:moveTo>
                  <a:lnTo>
                    <a:pt x="3171835" y="0"/>
                  </a:lnTo>
                  <a:cubicBezTo>
                    <a:pt x="3216208" y="0"/>
                    <a:pt x="3252179" y="35971"/>
                    <a:pt x="3252179" y="80344"/>
                  </a:cubicBezTo>
                  <a:lnTo>
                    <a:pt x="3252179" y="611413"/>
                  </a:lnTo>
                  <a:cubicBezTo>
                    <a:pt x="3252179" y="655786"/>
                    <a:pt x="3216208" y="691757"/>
                    <a:pt x="3171835" y="691757"/>
                  </a:cubicBezTo>
                  <a:lnTo>
                    <a:pt x="80344" y="691757"/>
                  </a:lnTo>
                  <a:cubicBezTo>
                    <a:pt x="59035" y="691757"/>
                    <a:pt x="38600" y="683292"/>
                    <a:pt x="23532" y="668225"/>
                  </a:cubicBezTo>
                  <a:cubicBezTo>
                    <a:pt x="8465" y="653157"/>
                    <a:pt x="0" y="632721"/>
                    <a:pt x="0" y="611413"/>
                  </a:cubicBezTo>
                  <a:lnTo>
                    <a:pt x="0" y="80344"/>
                  </a:lnTo>
                  <a:cubicBezTo>
                    <a:pt x="0" y="35971"/>
                    <a:pt x="35971" y="0"/>
                    <a:pt x="80344" y="0"/>
                  </a:cubicBezTo>
                  <a:close/>
                </a:path>
              </a:pathLst>
            </a:custGeom>
            <a:solidFill>
              <a:srgbClr val="026EFF"/>
            </a:solidFill>
          </p:spPr>
        </p:sp>
        <p:sp>
          <p:nvSpPr>
            <p:cNvPr name="TextBox 40" id="40"/>
            <p:cNvSpPr txBox="true"/>
            <p:nvPr/>
          </p:nvSpPr>
          <p:spPr>
            <a:xfrm>
              <a:off x="0" y="-38100"/>
              <a:ext cx="3252179" cy="729857"/>
            </a:xfrm>
            <a:prstGeom prst="rect">
              <a:avLst/>
            </a:prstGeom>
          </p:spPr>
          <p:txBody>
            <a:bodyPr anchor="ctr" rtlCol="false" tIns="22582" lIns="22582" bIns="22582" rIns="22582"/>
            <a:lstStyle/>
            <a:p>
              <a:pPr algn="ctr">
                <a:lnSpc>
                  <a:spcPts val="2489"/>
                </a:lnSpc>
              </a:pPr>
              <a:r>
                <a:rPr lang="en-US" sz="1778" b="true">
                  <a:solidFill>
                    <a:srgbClr val="FFFFFF"/>
                  </a:solidFill>
                  <a:latin typeface="Hagrid Text Bold"/>
                  <a:ea typeface="Hagrid Text Bold"/>
                  <a:cs typeface="Hagrid Text Bold"/>
                  <a:sym typeface="Hagrid Text Bold"/>
                </a:rPr>
                <a:t>10 TYPES OF RISKS</a:t>
              </a:r>
            </a:p>
          </p:txBody>
        </p:sp>
      </p:grpSp>
      <p:sp>
        <p:nvSpPr>
          <p:cNvPr name="AutoShape 41" id="41"/>
          <p:cNvSpPr/>
          <p:nvPr/>
        </p:nvSpPr>
        <p:spPr>
          <a:xfrm flipV="true">
            <a:off x="9162283" y="4833389"/>
            <a:ext cx="706618" cy="0"/>
          </a:xfrm>
          <a:prstGeom prst="line">
            <a:avLst/>
          </a:prstGeom>
          <a:ln cap="flat" w="66675">
            <a:solidFill>
              <a:srgbClr val="004AAD"/>
            </a:solidFill>
            <a:prstDash val="solid"/>
            <a:headEnd type="none" len="sm" w="sm"/>
            <a:tailEnd type="arrow" len="sm" w="med"/>
          </a:ln>
        </p:spPr>
      </p:sp>
      <p:grpSp>
        <p:nvGrpSpPr>
          <p:cNvPr name="Group 42" id="42"/>
          <p:cNvGrpSpPr/>
          <p:nvPr/>
        </p:nvGrpSpPr>
        <p:grpSpPr>
          <a:xfrm rot="0">
            <a:off x="13851746" y="4265375"/>
            <a:ext cx="3759332" cy="916450"/>
            <a:chOff x="0" y="0"/>
            <a:chExt cx="3731739" cy="909723"/>
          </a:xfrm>
        </p:grpSpPr>
        <p:sp>
          <p:nvSpPr>
            <p:cNvPr name="Freeform 43" id="43"/>
            <p:cNvSpPr/>
            <p:nvPr/>
          </p:nvSpPr>
          <p:spPr>
            <a:xfrm flipH="false" flipV="false" rot="0">
              <a:off x="0" y="0"/>
              <a:ext cx="3731738" cy="909723"/>
            </a:xfrm>
            <a:custGeom>
              <a:avLst/>
              <a:gdLst/>
              <a:ahLst/>
              <a:cxnLst/>
              <a:rect r="r" b="b" t="t" l="l"/>
              <a:pathLst>
                <a:path h="909723" w="3731738">
                  <a:moveTo>
                    <a:pt x="70019" y="0"/>
                  </a:moveTo>
                  <a:lnTo>
                    <a:pt x="3661720" y="0"/>
                  </a:lnTo>
                  <a:cubicBezTo>
                    <a:pt x="3700390" y="0"/>
                    <a:pt x="3731738" y="31349"/>
                    <a:pt x="3731738" y="70019"/>
                  </a:cubicBezTo>
                  <a:lnTo>
                    <a:pt x="3731738" y="839704"/>
                  </a:lnTo>
                  <a:cubicBezTo>
                    <a:pt x="3731738" y="878374"/>
                    <a:pt x="3700390" y="909723"/>
                    <a:pt x="3661720" y="909723"/>
                  </a:cubicBezTo>
                  <a:lnTo>
                    <a:pt x="70019" y="909723"/>
                  </a:lnTo>
                  <a:cubicBezTo>
                    <a:pt x="31349" y="909723"/>
                    <a:pt x="0" y="878374"/>
                    <a:pt x="0" y="839704"/>
                  </a:cubicBezTo>
                  <a:lnTo>
                    <a:pt x="0" y="70019"/>
                  </a:lnTo>
                  <a:cubicBezTo>
                    <a:pt x="0" y="31349"/>
                    <a:pt x="31349" y="0"/>
                    <a:pt x="70019" y="0"/>
                  </a:cubicBezTo>
                  <a:close/>
                </a:path>
              </a:pathLst>
            </a:custGeom>
            <a:solidFill>
              <a:srgbClr val="026EFF"/>
            </a:solidFill>
          </p:spPr>
        </p:sp>
        <p:sp>
          <p:nvSpPr>
            <p:cNvPr name="TextBox 44" id="44"/>
            <p:cNvSpPr txBox="true"/>
            <p:nvPr/>
          </p:nvSpPr>
          <p:spPr>
            <a:xfrm>
              <a:off x="0" y="-38100"/>
              <a:ext cx="3731739" cy="947823"/>
            </a:xfrm>
            <a:prstGeom prst="rect">
              <a:avLst/>
            </a:prstGeom>
          </p:spPr>
          <p:txBody>
            <a:bodyPr anchor="ctr" rtlCol="false" tIns="22582" lIns="22582" bIns="22582" rIns="22582"/>
            <a:lstStyle/>
            <a:p>
              <a:pPr algn="ctr">
                <a:lnSpc>
                  <a:spcPts val="2489"/>
                </a:lnSpc>
              </a:pPr>
              <a:r>
                <a:rPr lang="en-US" sz="1778" b="true">
                  <a:solidFill>
                    <a:srgbClr val="FFFFFF"/>
                  </a:solidFill>
                  <a:latin typeface="Hagrid Text Bold"/>
                  <a:ea typeface="Hagrid Text Bold"/>
                  <a:cs typeface="Hagrid Text Bold"/>
                  <a:sym typeface="Hagrid Text Bold"/>
                </a:rPr>
                <a:t>EACH RISK HAS MAXIMUM 3 SUGGESTIONS</a:t>
              </a:r>
            </a:p>
          </p:txBody>
        </p:sp>
      </p:grpSp>
      <p:sp>
        <p:nvSpPr>
          <p:cNvPr name="AutoShape 45" id="45"/>
          <p:cNvSpPr/>
          <p:nvPr/>
        </p:nvSpPr>
        <p:spPr>
          <a:xfrm flipV="true">
            <a:off x="13145128" y="4825042"/>
            <a:ext cx="706618" cy="8347"/>
          </a:xfrm>
          <a:prstGeom prst="line">
            <a:avLst/>
          </a:prstGeom>
          <a:ln cap="flat" w="66675">
            <a:solidFill>
              <a:srgbClr val="004AAD"/>
            </a:solidFill>
            <a:prstDash val="solid"/>
            <a:headEnd type="none" len="sm" w="sm"/>
            <a:tailEnd type="arrow" len="sm" w="med"/>
          </a:ln>
        </p:spPr>
      </p:sp>
      <p:sp>
        <p:nvSpPr>
          <p:cNvPr name="AutoShape 46" id="46"/>
          <p:cNvSpPr/>
          <p:nvPr/>
        </p:nvSpPr>
        <p:spPr>
          <a:xfrm flipH="true">
            <a:off x="6322253" y="1918321"/>
            <a:ext cx="0" cy="539493"/>
          </a:xfrm>
          <a:prstGeom prst="line">
            <a:avLst/>
          </a:prstGeom>
          <a:ln cap="flat" w="66675">
            <a:solidFill>
              <a:srgbClr val="004AAD"/>
            </a:solidFill>
            <a:prstDash val="solid"/>
            <a:headEnd type="none" len="sm" w="sm"/>
            <a:tailEnd type="none" len="sm" w="sm"/>
          </a:ln>
        </p:spPr>
      </p:sp>
      <p:grpSp>
        <p:nvGrpSpPr>
          <p:cNvPr name="Group 47" id="47"/>
          <p:cNvGrpSpPr/>
          <p:nvPr/>
        </p:nvGrpSpPr>
        <p:grpSpPr>
          <a:xfrm rot="0">
            <a:off x="3448349" y="2457814"/>
            <a:ext cx="5747806" cy="662442"/>
            <a:chOff x="0" y="0"/>
            <a:chExt cx="5705618" cy="657580"/>
          </a:xfrm>
        </p:grpSpPr>
        <p:sp>
          <p:nvSpPr>
            <p:cNvPr name="Freeform 48" id="48"/>
            <p:cNvSpPr/>
            <p:nvPr/>
          </p:nvSpPr>
          <p:spPr>
            <a:xfrm flipH="false" flipV="false" rot="0">
              <a:off x="0" y="0"/>
              <a:ext cx="5705618" cy="657580"/>
            </a:xfrm>
            <a:custGeom>
              <a:avLst/>
              <a:gdLst/>
              <a:ahLst/>
              <a:cxnLst/>
              <a:rect r="r" b="b" t="t" l="l"/>
              <a:pathLst>
                <a:path h="657580" w="5705618">
                  <a:moveTo>
                    <a:pt x="9429" y="0"/>
                  </a:moveTo>
                  <a:lnTo>
                    <a:pt x="5696190" y="0"/>
                  </a:lnTo>
                  <a:cubicBezTo>
                    <a:pt x="5698690" y="0"/>
                    <a:pt x="5701088" y="993"/>
                    <a:pt x="5702857" y="2762"/>
                  </a:cubicBezTo>
                  <a:cubicBezTo>
                    <a:pt x="5704625" y="4530"/>
                    <a:pt x="5705618" y="6928"/>
                    <a:pt x="5705618" y="9429"/>
                  </a:cubicBezTo>
                  <a:lnTo>
                    <a:pt x="5705618" y="648151"/>
                  </a:lnTo>
                  <a:cubicBezTo>
                    <a:pt x="5705618" y="650652"/>
                    <a:pt x="5704625" y="653050"/>
                    <a:pt x="5702857" y="654818"/>
                  </a:cubicBezTo>
                  <a:cubicBezTo>
                    <a:pt x="5701088" y="656587"/>
                    <a:pt x="5698690" y="657580"/>
                    <a:pt x="5696190" y="657580"/>
                  </a:cubicBezTo>
                  <a:lnTo>
                    <a:pt x="9429" y="657580"/>
                  </a:lnTo>
                  <a:cubicBezTo>
                    <a:pt x="4221" y="657580"/>
                    <a:pt x="0" y="653359"/>
                    <a:pt x="0" y="648151"/>
                  </a:cubicBezTo>
                  <a:lnTo>
                    <a:pt x="0" y="9429"/>
                  </a:lnTo>
                  <a:cubicBezTo>
                    <a:pt x="0" y="6928"/>
                    <a:pt x="993" y="4530"/>
                    <a:pt x="2762" y="2762"/>
                  </a:cubicBezTo>
                  <a:cubicBezTo>
                    <a:pt x="4530" y="993"/>
                    <a:pt x="6928" y="0"/>
                    <a:pt x="9429" y="0"/>
                  </a:cubicBezTo>
                  <a:close/>
                </a:path>
              </a:pathLst>
            </a:custGeom>
            <a:solidFill>
              <a:srgbClr val="004AAD"/>
            </a:solidFill>
          </p:spPr>
        </p:sp>
        <p:sp>
          <p:nvSpPr>
            <p:cNvPr name="TextBox 49" id="49"/>
            <p:cNvSpPr txBox="true"/>
            <p:nvPr/>
          </p:nvSpPr>
          <p:spPr>
            <a:xfrm>
              <a:off x="0" y="-47625"/>
              <a:ext cx="5705618" cy="705205"/>
            </a:xfrm>
            <a:prstGeom prst="rect">
              <a:avLst/>
            </a:prstGeom>
          </p:spPr>
          <p:txBody>
            <a:bodyPr anchor="ctr" rtlCol="false" tIns="22582" lIns="22582" bIns="22582" rIns="22582"/>
            <a:lstStyle/>
            <a:p>
              <a:pPr algn="ctr">
                <a:lnSpc>
                  <a:spcPts val="2800"/>
                </a:lnSpc>
              </a:pPr>
              <a:r>
                <a:rPr lang="en-US" sz="2000" b="true">
                  <a:solidFill>
                    <a:srgbClr val="FFFFFF"/>
                  </a:solidFill>
                  <a:latin typeface="Hagrid Text Bold"/>
                  <a:ea typeface="Hagrid Text Bold"/>
                  <a:cs typeface="Hagrid Text Bold"/>
                  <a:sym typeface="Hagrid Text Bold"/>
                </a:rPr>
                <a:t>DATA PREPERATION</a:t>
              </a:r>
            </a:p>
          </p:txBody>
        </p:sp>
      </p:grpSp>
      <p:grpSp>
        <p:nvGrpSpPr>
          <p:cNvPr name="Group 50" id="50"/>
          <p:cNvGrpSpPr/>
          <p:nvPr/>
        </p:nvGrpSpPr>
        <p:grpSpPr>
          <a:xfrm rot="0">
            <a:off x="3448349" y="1587300"/>
            <a:ext cx="5747806" cy="727389"/>
            <a:chOff x="0" y="0"/>
            <a:chExt cx="5705618" cy="722050"/>
          </a:xfrm>
        </p:grpSpPr>
        <p:sp>
          <p:nvSpPr>
            <p:cNvPr name="Freeform 51" id="51"/>
            <p:cNvSpPr/>
            <p:nvPr/>
          </p:nvSpPr>
          <p:spPr>
            <a:xfrm flipH="false" flipV="false" rot="0">
              <a:off x="0" y="0"/>
              <a:ext cx="5705618" cy="722050"/>
            </a:xfrm>
            <a:custGeom>
              <a:avLst/>
              <a:gdLst/>
              <a:ahLst/>
              <a:cxnLst/>
              <a:rect r="r" b="b" t="t" l="l"/>
              <a:pathLst>
                <a:path h="722050" w="5705618">
                  <a:moveTo>
                    <a:pt x="9429" y="0"/>
                  </a:moveTo>
                  <a:lnTo>
                    <a:pt x="5696190" y="0"/>
                  </a:lnTo>
                  <a:cubicBezTo>
                    <a:pt x="5698690" y="0"/>
                    <a:pt x="5701088" y="993"/>
                    <a:pt x="5702857" y="2762"/>
                  </a:cubicBezTo>
                  <a:cubicBezTo>
                    <a:pt x="5704625" y="4530"/>
                    <a:pt x="5705618" y="6928"/>
                    <a:pt x="5705618" y="9429"/>
                  </a:cubicBezTo>
                  <a:lnTo>
                    <a:pt x="5705618" y="712622"/>
                  </a:lnTo>
                  <a:cubicBezTo>
                    <a:pt x="5705618" y="715122"/>
                    <a:pt x="5704625" y="717521"/>
                    <a:pt x="5702857" y="719289"/>
                  </a:cubicBezTo>
                  <a:cubicBezTo>
                    <a:pt x="5701088" y="721057"/>
                    <a:pt x="5698690" y="722050"/>
                    <a:pt x="5696190" y="722050"/>
                  </a:cubicBezTo>
                  <a:lnTo>
                    <a:pt x="9429" y="722050"/>
                  </a:lnTo>
                  <a:cubicBezTo>
                    <a:pt x="6928" y="722050"/>
                    <a:pt x="4530" y="721057"/>
                    <a:pt x="2762" y="719289"/>
                  </a:cubicBezTo>
                  <a:cubicBezTo>
                    <a:pt x="993" y="717521"/>
                    <a:pt x="0" y="715122"/>
                    <a:pt x="0" y="712622"/>
                  </a:cubicBezTo>
                  <a:lnTo>
                    <a:pt x="0" y="9429"/>
                  </a:lnTo>
                  <a:cubicBezTo>
                    <a:pt x="0" y="6928"/>
                    <a:pt x="993" y="4530"/>
                    <a:pt x="2762" y="2762"/>
                  </a:cubicBezTo>
                  <a:cubicBezTo>
                    <a:pt x="4530" y="993"/>
                    <a:pt x="6928" y="0"/>
                    <a:pt x="9429" y="0"/>
                  </a:cubicBezTo>
                  <a:close/>
                </a:path>
              </a:pathLst>
            </a:custGeom>
            <a:solidFill>
              <a:srgbClr val="004AAD"/>
            </a:solidFill>
          </p:spPr>
        </p:sp>
        <p:sp>
          <p:nvSpPr>
            <p:cNvPr name="TextBox 52" id="52"/>
            <p:cNvSpPr txBox="true"/>
            <p:nvPr/>
          </p:nvSpPr>
          <p:spPr>
            <a:xfrm>
              <a:off x="0" y="-47625"/>
              <a:ext cx="5705618" cy="769675"/>
            </a:xfrm>
            <a:prstGeom prst="rect">
              <a:avLst/>
            </a:prstGeom>
          </p:spPr>
          <p:txBody>
            <a:bodyPr anchor="ctr" rtlCol="false" tIns="22582" lIns="22582" bIns="22582" rIns="22582"/>
            <a:lstStyle/>
            <a:p>
              <a:pPr algn="ctr">
                <a:lnSpc>
                  <a:spcPts val="3080"/>
                </a:lnSpc>
              </a:pPr>
              <a:r>
                <a:rPr lang="en-US" sz="2200" b="true">
                  <a:solidFill>
                    <a:srgbClr val="FFFFFF"/>
                  </a:solidFill>
                  <a:latin typeface="Hagrid Text Bold"/>
                  <a:ea typeface="Hagrid Text Bold"/>
                  <a:cs typeface="Hagrid Text Bold"/>
                  <a:sym typeface="Hagrid Text Bold"/>
                </a:rPr>
                <a:t>DATA SCRAPING</a:t>
              </a:r>
            </a:p>
          </p:txBody>
        </p:sp>
      </p:grpSp>
      <p:grpSp>
        <p:nvGrpSpPr>
          <p:cNvPr name="Group 53" id="53"/>
          <p:cNvGrpSpPr/>
          <p:nvPr/>
        </p:nvGrpSpPr>
        <p:grpSpPr>
          <a:xfrm rot="0">
            <a:off x="-14911376" y="9738128"/>
            <a:ext cx="36217504" cy="2007530"/>
            <a:chOff x="0" y="0"/>
            <a:chExt cx="48290005" cy="2676707"/>
          </a:xfrm>
        </p:grpSpPr>
        <p:grpSp>
          <p:nvGrpSpPr>
            <p:cNvPr name="Group 54" id="54"/>
            <p:cNvGrpSpPr/>
            <p:nvPr/>
          </p:nvGrpSpPr>
          <p:grpSpPr>
            <a:xfrm rot="-10800000">
              <a:off x="24145003" y="204466"/>
              <a:ext cx="24145003" cy="2370007"/>
              <a:chOff x="0" y="0"/>
              <a:chExt cx="4359236" cy="427891"/>
            </a:xfrm>
          </p:grpSpPr>
          <p:sp>
            <p:nvSpPr>
              <p:cNvPr name="Freeform 55" id="55"/>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6" id="56"/>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57" id="57"/>
            <p:cNvGrpSpPr/>
            <p:nvPr/>
          </p:nvGrpSpPr>
          <p:grpSpPr>
            <a:xfrm rot="-10800000">
              <a:off x="24876995" y="0"/>
              <a:ext cx="22681018" cy="2370007"/>
              <a:chOff x="0" y="0"/>
              <a:chExt cx="4094922" cy="427891"/>
            </a:xfrm>
          </p:grpSpPr>
          <p:sp>
            <p:nvSpPr>
              <p:cNvPr name="Freeform 58" id="58"/>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59" id="59"/>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60" id="60"/>
            <p:cNvGrpSpPr/>
            <p:nvPr/>
          </p:nvGrpSpPr>
          <p:grpSpPr>
            <a:xfrm rot="0">
              <a:off x="0" y="102233"/>
              <a:ext cx="24145003" cy="2370007"/>
              <a:chOff x="0" y="0"/>
              <a:chExt cx="4359236" cy="427891"/>
            </a:xfrm>
          </p:grpSpPr>
          <p:sp>
            <p:nvSpPr>
              <p:cNvPr name="Freeform 61" id="61"/>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62" id="62"/>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3" id="63"/>
            <p:cNvGrpSpPr/>
            <p:nvPr/>
          </p:nvGrpSpPr>
          <p:grpSpPr>
            <a:xfrm rot="0">
              <a:off x="731992" y="306699"/>
              <a:ext cx="22681018" cy="2370007"/>
              <a:chOff x="0" y="0"/>
              <a:chExt cx="4094922" cy="427891"/>
            </a:xfrm>
          </p:grpSpPr>
          <p:sp>
            <p:nvSpPr>
              <p:cNvPr name="Freeform 64" id="64"/>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65" id="65"/>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66" id="66"/>
          <p:cNvGrpSpPr/>
          <p:nvPr/>
        </p:nvGrpSpPr>
        <p:grpSpPr>
          <a:xfrm rot="0">
            <a:off x="-728199" y="-41875"/>
            <a:ext cx="18388012" cy="1459960"/>
            <a:chOff x="0" y="0"/>
            <a:chExt cx="4426461" cy="351449"/>
          </a:xfrm>
        </p:grpSpPr>
        <p:sp>
          <p:nvSpPr>
            <p:cNvPr name="Freeform 67" id="67"/>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68" id="68"/>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69" id="69"/>
          <p:cNvGrpSpPr/>
          <p:nvPr/>
        </p:nvGrpSpPr>
        <p:grpSpPr>
          <a:xfrm rot="0">
            <a:off x="-466725" y="0"/>
            <a:ext cx="8000982" cy="1411934"/>
            <a:chOff x="0" y="0"/>
            <a:chExt cx="1926039" cy="339888"/>
          </a:xfrm>
        </p:grpSpPr>
        <p:sp>
          <p:nvSpPr>
            <p:cNvPr name="Freeform 70" id="70"/>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71" id="71"/>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72" id="72"/>
          <p:cNvGrpSpPr/>
          <p:nvPr/>
        </p:nvGrpSpPr>
        <p:grpSpPr>
          <a:xfrm rot="0">
            <a:off x="-14911376" y="9738128"/>
            <a:ext cx="36217504" cy="2007530"/>
            <a:chOff x="0" y="0"/>
            <a:chExt cx="48290005" cy="2676707"/>
          </a:xfrm>
        </p:grpSpPr>
        <p:grpSp>
          <p:nvGrpSpPr>
            <p:cNvPr name="Group 73" id="73"/>
            <p:cNvGrpSpPr/>
            <p:nvPr/>
          </p:nvGrpSpPr>
          <p:grpSpPr>
            <a:xfrm rot="-10800000">
              <a:off x="24145003" y="204466"/>
              <a:ext cx="24145003" cy="2370007"/>
              <a:chOff x="0" y="0"/>
              <a:chExt cx="4359236" cy="427891"/>
            </a:xfrm>
          </p:grpSpPr>
          <p:sp>
            <p:nvSpPr>
              <p:cNvPr name="Freeform 74" id="7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75" id="7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76" id="76"/>
            <p:cNvGrpSpPr/>
            <p:nvPr/>
          </p:nvGrpSpPr>
          <p:grpSpPr>
            <a:xfrm rot="-10800000">
              <a:off x="24876995" y="0"/>
              <a:ext cx="22681018" cy="2370007"/>
              <a:chOff x="0" y="0"/>
              <a:chExt cx="4094922" cy="427891"/>
            </a:xfrm>
          </p:grpSpPr>
          <p:sp>
            <p:nvSpPr>
              <p:cNvPr name="Freeform 77" id="7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78" id="7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79" id="79"/>
            <p:cNvGrpSpPr/>
            <p:nvPr/>
          </p:nvGrpSpPr>
          <p:grpSpPr>
            <a:xfrm rot="0">
              <a:off x="0" y="102233"/>
              <a:ext cx="24145003" cy="2370007"/>
              <a:chOff x="0" y="0"/>
              <a:chExt cx="4359236" cy="427891"/>
            </a:xfrm>
          </p:grpSpPr>
          <p:sp>
            <p:nvSpPr>
              <p:cNvPr name="Freeform 80" id="8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81" id="8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82" id="82"/>
            <p:cNvGrpSpPr/>
            <p:nvPr/>
          </p:nvGrpSpPr>
          <p:grpSpPr>
            <a:xfrm rot="0">
              <a:off x="731992" y="306699"/>
              <a:ext cx="22681018" cy="2370007"/>
              <a:chOff x="0" y="0"/>
              <a:chExt cx="4094922" cy="427891"/>
            </a:xfrm>
          </p:grpSpPr>
          <p:sp>
            <p:nvSpPr>
              <p:cNvPr name="Freeform 83" id="8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84" id="8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85" id="85"/>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2</a:t>
            </a:r>
          </a:p>
        </p:txBody>
      </p:sp>
      <p:sp>
        <p:nvSpPr>
          <p:cNvPr name="TextBox 86" id="86"/>
          <p:cNvSpPr txBox="true"/>
          <p:nvPr/>
        </p:nvSpPr>
        <p:spPr>
          <a:xfrm rot="0">
            <a:off x="7663751" y="333775"/>
            <a:ext cx="8934429"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MODEL APPROACH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Freeform 34" id="34"/>
          <p:cNvSpPr/>
          <p:nvPr/>
        </p:nvSpPr>
        <p:spPr>
          <a:xfrm flipH="false" flipV="false" rot="0">
            <a:off x="227323" y="1696167"/>
            <a:ext cx="9166075" cy="4501295"/>
          </a:xfrm>
          <a:custGeom>
            <a:avLst/>
            <a:gdLst/>
            <a:ahLst/>
            <a:cxnLst/>
            <a:rect r="r" b="b" t="t" l="l"/>
            <a:pathLst>
              <a:path h="4501295" w="9166075">
                <a:moveTo>
                  <a:pt x="0" y="0"/>
                </a:moveTo>
                <a:lnTo>
                  <a:pt x="9166075" y="0"/>
                </a:lnTo>
                <a:lnTo>
                  <a:pt x="9166075" y="4501295"/>
                </a:lnTo>
                <a:lnTo>
                  <a:pt x="0" y="4501295"/>
                </a:lnTo>
                <a:lnTo>
                  <a:pt x="0" y="0"/>
                </a:lnTo>
                <a:close/>
              </a:path>
            </a:pathLst>
          </a:custGeom>
          <a:blipFill>
            <a:blip r:embed="rId2"/>
            <a:stretch>
              <a:fillRect l="0" t="0" r="0" b="0"/>
            </a:stretch>
          </a:blipFill>
        </p:spPr>
      </p:sp>
      <p:sp>
        <p:nvSpPr>
          <p:cNvPr name="Freeform 35" id="35"/>
          <p:cNvSpPr/>
          <p:nvPr/>
        </p:nvSpPr>
        <p:spPr>
          <a:xfrm flipH="false" flipV="false" rot="0">
            <a:off x="9525542" y="1696167"/>
            <a:ext cx="8620909" cy="7481900"/>
          </a:xfrm>
          <a:custGeom>
            <a:avLst/>
            <a:gdLst/>
            <a:ahLst/>
            <a:cxnLst/>
            <a:rect r="r" b="b" t="t" l="l"/>
            <a:pathLst>
              <a:path h="7481900" w="8620909">
                <a:moveTo>
                  <a:pt x="0" y="0"/>
                </a:moveTo>
                <a:lnTo>
                  <a:pt x="8620909" y="0"/>
                </a:lnTo>
                <a:lnTo>
                  <a:pt x="8620909" y="7481900"/>
                </a:lnTo>
                <a:lnTo>
                  <a:pt x="0" y="7481900"/>
                </a:lnTo>
                <a:lnTo>
                  <a:pt x="0" y="0"/>
                </a:lnTo>
                <a:close/>
              </a:path>
            </a:pathLst>
          </a:custGeom>
          <a:blipFill>
            <a:blip r:embed="rId3"/>
            <a:stretch>
              <a:fillRect l="-3856" t="0" r="-3856" b="0"/>
            </a:stretch>
          </a:blipFill>
        </p:spPr>
      </p:sp>
      <p:sp>
        <p:nvSpPr>
          <p:cNvPr name="TextBox 36" id="36"/>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2</a:t>
            </a:r>
          </a:p>
        </p:txBody>
      </p:sp>
      <p:sp>
        <p:nvSpPr>
          <p:cNvPr name="TextBox 37" id="37"/>
          <p:cNvSpPr txBox="true"/>
          <p:nvPr/>
        </p:nvSpPr>
        <p:spPr>
          <a:xfrm rot="0">
            <a:off x="7663751" y="333775"/>
            <a:ext cx="8934429" cy="608965"/>
          </a:xfrm>
          <a:prstGeom prst="rect">
            <a:avLst/>
          </a:prstGeom>
        </p:spPr>
        <p:txBody>
          <a:bodyPr anchor="t" rtlCol="false" tIns="0" lIns="0" bIns="0" rIns="0">
            <a:spAutoFit/>
          </a:bodyPr>
          <a:lstStyle/>
          <a:p>
            <a:pPr algn="ctr">
              <a:lnSpc>
                <a:spcPts val="4940"/>
              </a:lnSpc>
              <a:spcBef>
                <a:spcPct val="0"/>
              </a:spcBef>
            </a:pPr>
            <a:r>
              <a:rPr lang="en-US" b="true" sz="3800">
                <a:solidFill>
                  <a:srgbClr val="FFFFFF"/>
                </a:solidFill>
                <a:latin typeface="Montserrat Classic Bold"/>
                <a:ea typeface="Montserrat Classic Bold"/>
                <a:cs typeface="Montserrat Classic Bold"/>
                <a:sym typeface="Montserrat Classic Bold"/>
              </a:rPr>
              <a:t>ACTION-BASED IMPLEMENTATION</a:t>
            </a:r>
          </a:p>
        </p:txBody>
      </p:sp>
      <p:grpSp>
        <p:nvGrpSpPr>
          <p:cNvPr name="Group 38" id="38"/>
          <p:cNvGrpSpPr/>
          <p:nvPr/>
        </p:nvGrpSpPr>
        <p:grpSpPr>
          <a:xfrm rot="0">
            <a:off x="715654" y="6788012"/>
            <a:ext cx="8677744" cy="2051286"/>
            <a:chOff x="0" y="0"/>
            <a:chExt cx="2285496" cy="540256"/>
          </a:xfrm>
        </p:grpSpPr>
        <p:sp>
          <p:nvSpPr>
            <p:cNvPr name="Freeform 39" id="39"/>
            <p:cNvSpPr/>
            <p:nvPr/>
          </p:nvSpPr>
          <p:spPr>
            <a:xfrm flipH="false" flipV="false" rot="0">
              <a:off x="0" y="0"/>
              <a:ext cx="2285496" cy="540256"/>
            </a:xfrm>
            <a:custGeom>
              <a:avLst/>
              <a:gdLst/>
              <a:ahLst/>
              <a:cxnLst/>
              <a:rect r="r" b="b" t="t" l="l"/>
              <a:pathLst>
                <a:path h="540256" w="2285496">
                  <a:moveTo>
                    <a:pt x="10706" y="0"/>
                  </a:moveTo>
                  <a:lnTo>
                    <a:pt x="2274790" y="0"/>
                  </a:lnTo>
                  <a:cubicBezTo>
                    <a:pt x="2277630" y="0"/>
                    <a:pt x="2280353" y="1128"/>
                    <a:pt x="2282361" y="3136"/>
                  </a:cubicBezTo>
                  <a:cubicBezTo>
                    <a:pt x="2284369" y="5143"/>
                    <a:pt x="2285496" y="7867"/>
                    <a:pt x="2285496" y="10706"/>
                  </a:cubicBezTo>
                  <a:lnTo>
                    <a:pt x="2285496" y="529551"/>
                  </a:lnTo>
                  <a:cubicBezTo>
                    <a:pt x="2285496" y="535463"/>
                    <a:pt x="2280703" y="540256"/>
                    <a:pt x="2274790" y="540256"/>
                  </a:cubicBezTo>
                  <a:lnTo>
                    <a:pt x="10706" y="540256"/>
                  </a:lnTo>
                  <a:cubicBezTo>
                    <a:pt x="7867" y="540256"/>
                    <a:pt x="5143" y="539128"/>
                    <a:pt x="3136" y="537121"/>
                  </a:cubicBezTo>
                  <a:cubicBezTo>
                    <a:pt x="1128" y="535113"/>
                    <a:pt x="0" y="532390"/>
                    <a:pt x="0" y="529551"/>
                  </a:cubicBezTo>
                  <a:lnTo>
                    <a:pt x="0" y="10706"/>
                  </a:lnTo>
                  <a:cubicBezTo>
                    <a:pt x="0" y="7867"/>
                    <a:pt x="1128" y="5143"/>
                    <a:pt x="3136" y="3136"/>
                  </a:cubicBezTo>
                  <a:cubicBezTo>
                    <a:pt x="5143" y="1128"/>
                    <a:pt x="7867" y="0"/>
                    <a:pt x="10706" y="0"/>
                  </a:cubicBezTo>
                  <a:close/>
                </a:path>
              </a:pathLst>
            </a:custGeom>
            <a:solidFill>
              <a:srgbClr val="003884"/>
            </a:solidFill>
          </p:spPr>
        </p:sp>
        <p:sp>
          <p:nvSpPr>
            <p:cNvPr name="TextBox 40" id="40"/>
            <p:cNvSpPr txBox="true"/>
            <p:nvPr/>
          </p:nvSpPr>
          <p:spPr>
            <a:xfrm>
              <a:off x="0" y="-47625"/>
              <a:ext cx="2285496" cy="587881"/>
            </a:xfrm>
            <a:prstGeom prst="rect">
              <a:avLst/>
            </a:prstGeom>
          </p:spPr>
          <p:txBody>
            <a:bodyPr anchor="ctr" rtlCol="false" tIns="50800" lIns="50800" bIns="50800" rIns="50800"/>
            <a:lstStyle/>
            <a:p>
              <a:pPr algn="ctr">
                <a:lnSpc>
                  <a:spcPts val="2608"/>
                </a:lnSpc>
              </a:pPr>
            </a:p>
          </p:txBody>
        </p:sp>
      </p:grpSp>
      <p:sp>
        <p:nvSpPr>
          <p:cNvPr name="TextBox 41" id="41"/>
          <p:cNvSpPr txBox="true"/>
          <p:nvPr/>
        </p:nvSpPr>
        <p:spPr>
          <a:xfrm rot="0">
            <a:off x="775660" y="7019270"/>
            <a:ext cx="8557732" cy="1560195"/>
          </a:xfrm>
          <a:prstGeom prst="rect">
            <a:avLst/>
          </a:prstGeom>
        </p:spPr>
        <p:txBody>
          <a:bodyPr anchor="t" rtlCol="false" tIns="0" lIns="0" bIns="0" rIns="0">
            <a:spAutoFit/>
          </a:bodyPr>
          <a:lstStyle/>
          <a:p>
            <a:pPr algn="ctr">
              <a:lnSpc>
                <a:spcPts val="3120"/>
              </a:lnSpc>
              <a:spcBef>
                <a:spcPct val="0"/>
              </a:spcBef>
            </a:pPr>
            <a:r>
              <a:rPr lang="en-US" b="true" sz="2400">
                <a:solidFill>
                  <a:srgbClr val="FFFFFF"/>
                </a:solidFill>
                <a:latin typeface="IBM Plex Sans Bold"/>
                <a:ea typeface="IBM Plex Sans Bold"/>
                <a:cs typeface="IBM Plex Sans Bold"/>
                <a:sym typeface="IBM Plex Sans Bold"/>
              </a:rPr>
              <a:t>GENERATED GEOSPATIAL MAPS DISPLAYING HOSPITAL LOCATIONS AND CREATED A SECONDARY MAP HIGHLIGHTING NEAREST HOSPITALS TO A RANDOMLY SELECTED TARGET POINT (ZIP CODE), FACILITATING IMPROVED HEALTHCARE NAVIGATION AND RESOURCE UTILIZATION.</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34" id="34"/>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2</a:t>
            </a:r>
          </a:p>
        </p:txBody>
      </p:sp>
      <p:grpSp>
        <p:nvGrpSpPr>
          <p:cNvPr name="Group 35" id="35"/>
          <p:cNvGrpSpPr/>
          <p:nvPr/>
        </p:nvGrpSpPr>
        <p:grpSpPr>
          <a:xfrm rot="0">
            <a:off x="5499343" y="2078989"/>
            <a:ext cx="6910081" cy="1496320"/>
            <a:chOff x="0" y="0"/>
            <a:chExt cx="4578524" cy="991441"/>
          </a:xfrm>
        </p:grpSpPr>
        <p:sp>
          <p:nvSpPr>
            <p:cNvPr name="Freeform 36" id="36"/>
            <p:cNvSpPr/>
            <p:nvPr/>
          </p:nvSpPr>
          <p:spPr>
            <a:xfrm flipH="false" flipV="false" rot="0">
              <a:off x="0" y="0"/>
              <a:ext cx="4578524" cy="991441"/>
            </a:xfrm>
            <a:custGeom>
              <a:avLst/>
              <a:gdLst/>
              <a:ahLst/>
              <a:cxnLst/>
              <a:rect r="r" b="b" t="t" l="l"/>
              <a:pathLst>
                <a:path h="991441" w="4578524">
                  <a:moveTo>
                    <a:pt x="0" y="0"/>
                  </a:moveTo>
                  <a:lnTo>
                    <a:pt x="4578524" y="0"/>
                  </a:lnTo>
                  <a:lnTo>
                    <a:pt x="4578524" y="991441"/>
                  </a:lnTo>
                  <a:lnTo>
                    <a:pt x="0" y="991441"/>
                  </a:lnTo>
                  <a:close/>
                </a:path>
              </a:pathLst>
            </a:custGeom>
            <a:solidFill>
              <a:srgbClr val="004AAD"/>
            </a:solidFill>
          </p:spPr>
        </p:sp>
        <p:sp>
          <p:nvSpPr>
            <p:cNvPr name="TextBox 37" id="37"/>
            <p:cNvSpPr txBox="true"/>
            <p:nvPr/>
          </p:nvSpPr>
          <p:spPr>
            <a:xfrm>
              <a:off x="0" y="-57150"/>
              <a:ext cx="4578524" cy="1048591"/>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IDENTIFY SOCIAL DETERMINANTS &amp; CORRESPONDING RISK</a:t>
              </a:r>
            </a:p>
          </p:txBody>
        </p:sp>
      </p:grpSp>
      <p:sp>
        <p:nvSpPr>
          <p:cNvPr name="AutoShape 38" id="38"/>
          <p:cNvSpPr/>
          <p:nvPr/>
        </p:nvSpPr>
        <p:spPr>
          <a:xfrm flipH="true" flipV="true">
            <a:off x="8954383" y="3575309"/>
            <a:ext cx="0" cy="2451835"/>
          </a:xfrm>
          <a:prstGeom prst="line">
            <a:avLst/>
          </a:prstGeom>
          <a:ln cap="flat" w="104775">
            <a:solidFill>
              <a:srgbClr val="004AAD"/>
            </a:solidFill>
            <a:prstDash val="solid"/>
            <a:headEnd type="none" len="sm" w="sm"/>
            <a:tailEnd type="none" len="sm" w="sm"/>
          </a:ln>
        </p:spPr>
      </p:sp>
      <p:grpSp>
        <p:nvGrpSpPr>
          <p:cNvPr name="Group 39" id="39"/>
          <p:cNvGrpSpPr/>
          <p:nvPr/>
        </p:nvGrpSpPr>
        <p:grpSpPr>
          <a:xfrm rot="0">
            <a:off x="5499343" y="4070609"/>
            <a:ext cx="6910081" cy="1081822"/>
            <a:chOff x="0" y="0"/>
            <a:chExt cx="4578524" cy="716800"/>
          </a:xfrm>
        </p:grpSpPr>
        <p:sp>
          <p:nvSpPr>
            <p:cNvPr name="Freeform 40" id="40"/>
            <p:cNvSpPr/>
            <p:nvPr/>
          </p:nvSpPr>
          <p:spPr>
            <a:xfrm flipH="false" flipV="false" rot="0">
              <a:off x="0" y="0"/>
              <a:ext cx="4578524" cy="716800"/>
            </a:xfrm>
            <a:custGeom>
              <a:avLst/>
              <a:gdLst/>
              <a:ahLst/>
              <a:cxnLst/>
              <a:rect r="r" b="b" t="t" l="l"/>
              <a:pathLst>
                <a:path h="716800" w="4578524">
                  <a:moveTo>
                    <a:pt x="0" y="0"/>
                  </a:moveTo>
                  <a:lnTo>
                    <a:pt x="4578524" y="0"/>
                  </a:lnTo>
                  <a:lnTo>
                    <a:pt x="4578524" y="716800"/>
                  </a:lnTo>
                  <a:lnTo>
                    <a:pt x="0" y="716800"/>
                  </a:lnTo>
                  <a:close/>
                </a:path>
              </a:pathLst>
            </a:custGeom>
            <a:solidFill>
              <a:srgbClr val="004AAD"/>
            </a:solidFill>
          </p:spPr>
        </p:sp>
        <p:sp>
          <p:nvSpPr>
            <p:cNvPr name="TextBox 41" id="41"/>
            <p:cNvSpPr txBox="true"/>
            <p:nvPr/>
          </p:nvSpPr>
          <p:spPr>
            <a:xfrm>
              <a:off x="0" y="-57150"/>
              <a:ext cx="4578524" cy="773950"/>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MAPPED EACH DATASET TO THE IDENTIFIED RISK</a:t>
              </a:r>
            </a:p>
          </p:txBody>
        </p:sp>
      </p:grpSp>
      <p:sp>
        <p:nvSpPr>
          <p:cNvPr name="AutoShape 42" id="42"/>
          <p:cNvSpPr/>
          <p:nvPr/>
        </p:nvSpPr>
        <p:spPr>
          <a:xfrm>
            <a:off x="8954383" y="3575309"/>
            <a:ext cx="0" cy="495300"/>
          </a:xfrm>
          <a:prstGeom prst="line">
            <a:avLst/>
          </a:prstGeom>
          <a:ln cap="flat" w="104775">
            <a:solidFill>
              <a:srgbClr val="004AAD"/>
            </a:solidFill>
            <a:prstDash val="solid"/>
            <a:headEnd type="none" len="sm" w="sm"/>
            <a:tailEnd type="none" len="sm" w="sm"/>
          </a:ln>
        </p:spPr>
      </p:sp>
      <p:grpSp>
        <p:nvGrpSpPr>
          <p:cNvPr name="Group 43" id="43"/>
          <p:cNvGrpSpPr/>
          <p:nvPr/>
        </p:nvGrpSpPr>
        <p:grpSpPr>
          <a:xfrm rot="0">
            <a:off x="5499343" y="5473909"/>
            <a:ext cx="6910081" cy="1328779"/>
            <a:chOff x="0" y="0"/>
            <a:chExt cx="4578524" cy="880431"/>
          </a:xfrm>
        </p:grpSpPr>
        <p:sp>
          <p:nvSpPr>
            <p:cNvPr name="Freeform 44" id="44"/>
            <p:cNvSpPr/>
            <p:nvPr/>
          </p:nvSpPr>
          <p:spPr>
            <a:xfrm flipH="false" flipV="false" rot="0">
              <a:off x="0" y="0"/>
              <a:ext cx="4578524" cy="880431"/>
            </a:xfrm>
            <a:custGeom>
              <a:avLst/>
              <a:gdLst/>
              <a:ahLst/>
              <a:cxnLst/>
              <a:rect r="r" b="b" t="t" l="l"/>
              <a:pathLst>
                <a:path h="880431" w="4578524">
                  <a:moveTo>
                    <a:pt x="0" y="0"/>
                  </a:moveTo>
                  <a:lnTo>
                    <a:pt x="4578524" y="0"/>
                  </a:lnTo>
                  <a:lnTo>
                    <a:pt x="4578524" y="880431"/>
                  </a:lnTo>
                  <a:lnTo>
                    <a:pt x="0" y="880431"/>
                  </a:lnTo>
                  <a:close/>
                </a:path>
              </a:pathLst>
            </a:custGeom>
            <a:solidFill>
              <a:srgbClr val="004AAD"/>
            </a:solidFill>
          </p:spPr>
        </p:sp>
        <p:sp>
          <p:nvSpPr>
            <p:cNvPr name="TextBox 45" id="45"/>
            <p:cNvSpPr txBox="true"/>
            <p:nvPr/>
          </p:nvSpPr>
          <p:spPr>
            <a:xfrm>
              <a:off x="0" y="-57150"/>
              <a:ext cx="4578524" cy="937581"/>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EMPLOYED GEOCODING API TO EXTRACT THE LATITUDE , LONGITUDE USING ADDRESS</a:t>
              </a:r>
            </a:p>
          </p:txBody>
        </p:sp>
      </p:grpSp>
      <p:sp>
        <p:nvSpPr>
          <p:cNvPr name="AutoShape 46" id="46"/>
          <p:cNvSpPr/>
          <p:nvPr/>
        </p:nvSpPr>
        <p:spPr>
          <a:xfrm>
            <a:off x="8954383" y="5152431"/>
            <a:ext cx="0" cy="321479"/>
          </a:xfrm>
          <a:prstGeom prst="line">
            <a:avLst/>
          </a:prstGeom>
          <a:ln cap="flat" w="104775">
            <a:solidFill>
              <a:srgbClr val="004AAD"/>
            </a:solidFill>
            <a:prstDash val="solid"/>
            <a:headEnd type="none" len="sm" w="sm"/>
            <a:tailEnd type="none" len="sm" w="sm"/>
          </a:ln>
        </p:spPr>
      </p:sp>
      <p:grpSp>
        <p:nvGrpSpPr>
          <p:cNvPr name="Group 47" id="47"/>
          <p:cNvGrpSpPr/>
          <p:nvPr/>
        </p:nvGrpSpPr>
        <p:grpSpPr>
          <a:xfrm rot="0">
            <a:off x="5499343" y="7106366"/>
            <a:ext cx="6910081" cy="965417"/>
            <a:chOff x="0" y="0"/>
            <a:chExt cx="4578524" cy="639672"/>
          </a:xfrm>
        </p:grpSpPr>
        <p:sp>
          <p:nvSpPr>
            <p:cNvPr name="Freeform 48" id="48"/>
            <p:cNvSpPr/>
            <p:nvPr/>
          </p:nvSpPr>
          <p:spPr>
            <a:xfrm flipH="false" flipV="false" rot="0">
              <a:off x="0" y="0"/>
              <a:ext cx="4578524" cy="639672"/>
            </a:xfrm>
            <a:custGeom>
              <a:avLst/>
              <a:gdLst/>
              <a:ahLst/>
              <a:cxnLst/>
              <a:rect r="r" b="b" t="t" l="l"/>
              <a:pathLst>
                <a:path h="639672" w="4578524">
                  <a:moveTo>
                    <a:pt x="0" y="0"/>
                  </a:moveTo>
                  <a:lnTo>
                    <a:pt x="4578524" y="0"/>
                  </a:lnTo>
                  <a:lnTo>
                    <a:pt x="4578524" y="639672"/>
                  </a:lnTo>
                  <a:lnTo>
                    <a:pt x="0" y="639672"/>
                  </a:lnTo>
                  <a:close/>
                </a:path>
              </a:pathLst>
            </a:custGeom>
            <a:solidFill>
              <a:srgbClr val="004AAD"/>
            </a:solidFill>
          </p:spPr>
        </p:sp>
        <p:sp>
          <p:nvSpPr>
            <p:cNvPr name="TextBox 49" id="49"/>
            <p:cNvSpPr txBox="true"/>
            <p:nvPr/>
          </p:nvSpPr>
          <p:spPr>
            <a:xfrm>
              <a:off x="0" y="-57150"/>
              <a:ext cx="4578524" cy="696822"/>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SUGGESTED THE NEAREST MEDICAL SERVICES</a:t>
              </a:r>
            </a:p>
          </p:txBody>
        </p:sp>
      </p:grpSp>
      <p:sp>
        <p:nvSpPr>
          <p:cNvPr name="AutoShape 50" id="50"/>
          <p:cNvSpPr/>
          <p:nvPr/>
        </p:nvSpPr>
        <p:spPr>
          <a:xfrm>
            <a:off x="8954383" y="6802689"/>
            <a:ext cx="0" cy="303677"/>
          </a:xfrm>
          <a:prstGeom prst="line">
            <a:avLst/>
          </a:prstGeom>
          <a:ln cap="flat" w="104775">
            <a:solidFill>
              <a:srgbClr val="004AAD"/>
            </a:solidFill>
            <a:prstDash val="solid"/>
            <a:headEnd type="none" len="sm" w="sm"/>
            <a:tailEnd type="none" len="sm" w="sm"/>
          </a:ln>
        </p:spPr>
      </p:sp>
      <p:grpSp>
        <p:nvGrpSpPr>
          <p:cNvPr name="Group 51" id="51"/>
          <p:cNvGrpSpPr/>
          <p:nvPr/>
        </p:nvGrpSpPr>
        <p:grpSpPr>
          <a:xfrm rot="0">
            <a:off x="13139561" y="5152431"/>
            <a:ext cx="4520253" cy="900154"/>
            <a:chOff x="0" y="0"/>
            <a:chExt cx="2995057" cy="596430"/>
          </a:xfrm>
        </p:grpSpPr>
        <p:sp>
          <p:nvSpPr>
            <p:cNvPr name="Freeform 52" id="52"/>
            <p:cNvSpPr/>
            <p:nvPr/>
          </p:nvSpPr>
          <p:spPr>
            <a:xfrm flipH="false" flipV="false" rot="0">
              <a:off x="0" y="0"/>
              <a:ext cx="2995057" cy="596430"/>
            </a:xfrm>
            <a:custGeom>
              <a:avLst/>
              <a:gdLst/>
              <a:ahLst/>
              <a:cxnLst/>
              <a:rect r="r" b="b" t="t" l="l"/>
              <a:pathLst>
                <a:path h="596430" w="2995057">
                  <a:moveTo>
                    <a:pt x="53094" y="0"/>
                  </a:moveTo>
                  <a:lnTo>
                    <a:pt x="2941963" y="0"/>
                  </a:lnTo>
                  <a:cubicBezTo>
                    <a:pt x="2971286" y="0"/>
                    <a:pt x="2995057" y="23771"/>
                    <a:pt x="2995057" y="53094"/>
                  </a:cubicBezTo>
                  <a:lnTo>
                    <a:pt x="2995057" y="543336"/>
                  </a:lnTo>
                  <a:cubicBezTo>
                    <a:pt x="2995057" y="572659"/>
                    <a:pt x="2971286" y="596430"/>
                    <a:pt x="2941963" y="596430"/>
                  </a:cubicBezTo>
                  <a:lnTo>
                    <a:pt x="53094" y="596430"/>
                  </a:lnTo>
                  <a:cubicBezTo>
                    <a:pt x="23771" y="596430"/>
                    <a:pt x="0" y="572659"/>
                    <a:pt x="0" y="543336"/>
                  </a:cubicBezTo>
                  <a:lnTo>
                    <a:pt x="0" y="53094"/>
                  </a:lnTo>
                  <a:cubicBezTo>
                    <a:pt x="0" y="23771"/>
                    <a:pt x="23771" y="0"/>
                    <a:pt x="53094" y="0"/>
                  </a:cubicBezTo>
                  <a:close/>
                </a:path>
              </a:pathLst>
            </a:custGeom>
            <a:solidFill>
              <a:srgbClr val="026EFF"/>
            </a:solidFill>
          </p:spPr>
        </p:sp>
        <p:sp>
          <p:nvSpPr>
            <p:cNvPr name="TextBox 53" id="53"/>
            <p:cNvSpPr txBox="true"/>
            <p:nvPr/>
          </p:nvSpPr>
          <p:spPr>
            <a:xfrm>
              <a:off x="0" y="-57150"/>
              <a:ext cx="2995057" cy="653580"/>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MENTAL RISK:</a:t>
              </a:r>
            </a:p>
            <a:p>
              <a:pPr algn="ctr">
                <a:lnSpc>
                  <a:spcPts val="3419"/>
                </a:lnSpc>
              </a:pPr>
              <a:r>
                <a:rPr lang="en-US" b="true" sz="2442">
                  <a:solidFill>
                    <a:srgbClr val="FFFFFF"/>
                  </a:solidFill>
                  <a:latin typeface="Montserrat Classic Bold"/>
                  <a:ea typeface="Montserrat Classic Bold"/>
                  <a:cs typeface="Montserrat Classic Bold"/>
                  <a:sym typeface="Montserrat Classic Bold"/>
                </a:rPr>
                <a:t>PSYCHIATRIC HOSPITALS</a:t>
              </a:r>
            </a:p>
          </p:txBody>
        </p:sp>
      </p:grpSp>
      <p:sp>
        <p:nvSpPr>
          <p:cNvPr name="AutoShape 54" id="54"/>
          <p:cNvSpPr/>
          <p:nvPr/>
        </p:nvSpPr>
        <p:spPr>
          <a:xfrm flipV="true">
            <a:off x="12409424" y="5602508"/>
            <a:ext cx="730138" cy="535791"/>
          </a:xfrm>
          <a:prstGeom prst="line">
            <a:avLst/>
          </a:prstGeom>
          <a:ln cap="flat" w="104775">
            <a:solidFill>
              <a:srgbClr val="004AAD"/>
            </a:solidFill>
            <a:prstDash val="solid"/>
            <a:headEnd type="none" len="sm" w="sm"/>
            <a:tailEnd type="none" len="sm" w="sm"/>
          </a:ln>
        </p:spPr>
      </p:sp>
      <p:grpSp>
        <p:nvGrpSpPr>
          <p:cNvPr name="Group 55" id="55"/>
          <p:cNvGrpSpPr/>
          <p:nvPr/>
        </p:nvGrpSpPr>
        <p:grpSpPr>
          <a:xfrm rot="0">
            <a:off x="13139561" y="6183650"/>
            <a:ext cx="4520253" cy="900154"/>
            <a:chOff x="0" y="0"/>
            <a:chExt cx="2995057" cy="596430"/>
          </a:xfrm>
        </p:grpSpPr>
        <p:sp>
          <p:nvSpPr>
            <p:cNvPr name="Freeform 56" id="56"/>
            <p:cNvSpPr/>
            <p:nvPr/>
          </p:nvSpPr>
          <p:spPr>
            <a:xfrm flipH="false" flipV="false" rot="0">
              <a:off x="0" y="0"/>
              <a:ext cx="2995057" cy="596430"/>
            </a:xfrm>
            <a:custGeom>
              <a:avLst/>
              <a:gdLst/>
              <a:ahLst/>
              <a:cxnLst/>
              <a:rect r="r" b="b" t="t" l="l"/>
              <a:pathLst>
                <a:path h="596430" w="2995057">
                  <a:moveTo>
                    <a:pt x="53094" y="0"/>
                  </a:moveTo>
                  <a:lnTo>
                    <a:pt x="2941963" y="0"/>
                  </a:lnTo>
                  <a:cubicBezTo>
                    <a:pt x="2971286" y="0"/>
                    <a:pt x="2995057" y="23771"/>
                    <a:pt x="2995057" y="53094"/>
                  </a:cubicBezTo>
                  <a:lnTo>
                    <a:pt x="2995057" y="543336"/>
                  </a:lnTo>
                  <a:cubicBezTo>
                    <a:pt x="2995057" y="572659"/>
                    <a:pt x="2971286" y="596430"/>
                    <a:pt x="2941963" y="596430"/>
                  </a:cubicBezTo>
                  <a:lnTo>
                    <a:pt x="53094" y="596430"/>
                  </a:lnTo>
                  <a:cubicBezTo>
                    <a:pt x="23771" y="596430"/>
                    <a:pt x="0" y="572659"/>
                    <a:pt x="0" y="543336"/>
                  </a:cubicBezTo>
                  <a:lnTo>
                    <a:pt x="0" y="53094"/>
                  </a:lnTo>
                  <a:cubicBezTo>
                    <a:pt x="0" y="23771"/>
                    <a:pt x="23771" y="0"/>
                    <a:pt x="53094" y="0"/>
                  </a:cubicBezTo>
                  <a:close/>
                </a:path>
              </a:pathLst>
            </a:custGeom>
            <a:solidFill>
              <a:srgbClr val="026EFF"/>
            </a:solidFill>
          </p:spPr>
        </p:sp>
        <p:sp>
          <p:nvSpPr>
            <p:cNvPr name="TextBox 57" id="57"/>
            <p:cNvSpPr txBox="true"/>
            <p:nvPr/>
          </p:nvSpPr>
          <p:spPr>
            <a:xfrm>
              <a:off x="0" y="-57150"/>
              <a:ext cx="2995057" cy="653580"/>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GENDER HOSPITAL INFORMATION</a:t>
              </a:r>
            </a:p>
          </p:txBody>
        </p:sp>
      </p:grpSp>
      <p:sp>
        <p:nvSpPr>
          <p:cNvPr name="AutoShape 58" id="58"/>
          <p:cNvSpPr/>
          <p:nvPr/>
        </p:nvSpPr>
        <p:spPr>
          <a:xfrm>
            <a:off x="12409424" y="6138299"/>
            <a:ext cx="730138" cy="495428"/>
          </a:xfrm>
          <a:prstGeom prst="line">
            <a:avLst/>
          </a:prstGeom>
          <a:ln cap="flat" w="104775">
            <a:solidFill>
              <a:srgbClr val="004AAD"/>
            </a:solidFill>
            <a:prstDash val="solid"/>
            <a:headEnd type="none" len="sm" w="sm"/>
            <a:tailEnd type="none" len="sm" w="sm"/>
          </a:ln>
        </p:spPr>
      </p:sp>
      <p:grpSp>
        <p:nvGrpSpPr>
          <p:cNvPr name="Group 59" id="59"/>
          <p:cNvGrpSpPr/>
          <p:nvPr/>
        </p:nvGrpSpPr>
        <p:grpSpPr>
          <a:xfrm rot="0">
            <a:off x="306231" y="6362114"/>
            <a:ext cx="4463133" cy="900154"/>
            <a:chOff x="0" y="0"/>
            <a:chExt cx="2957210" cy="596430"/>
          </a:xfrm>
        </p:grpSpPr>
        <p:sp>
          <p:nvSpPr>
            <p:cNvPr name="Freeform 60" id="60"/>
            <p:cNvSpPr/>
            <p:nvPr/>
          </p:nvSpPr>
          <p:spPr>
            <a:xfrm flipH="false" flipV="false" rot="0">
              <a:off x="0" y="0"/>
              <a:ext cx="2957210" cy="596430"/>
            </a:xfrm>
            <a:custGeom>
              <a:avLst/>
              <a:gdLst/>
              <a:ahLst/>
              <a:cxnLst/>
              <a:rect r="r" b="b" t="t" l="l"/>
              <a:pathLst>
                <a:path h="596430" w="2957210">
                  <a:moveTo>
                    <a:pt x="53774" y="0"/>
                  </a:moveTo>
                  <a:lnTo>
                    <a:pt x="2903436" y="0"/>
                  </a:lnTo>
                  <a:cubicBezTo>
                    <a:pt x="2917698" y="0"/>
                    <a:pt x="2931376" y="5665"/>
                    <a:pt x="2941460" y="15750"/>
                  </a:cubicBezTo>
                  <a:cubicBezTo>
                    <a:pt x="2951545" y="25835"/>
                    <a:pt x="2957210" y="39512"/>
                    <a:pt x="2957210" y="53774"/>
                  </a:cubicBezTo>
                  <a:lnTo>
                    <a:pt x="2957210" y="542656"/>
                  </a:lnTo>
                  <a:cubicBezTo>
                    <a:pt x="2957210" y="572355"/>
                    <a:pt x="2933135" y="596430"/>
                    <a:pt x="2903436" y="596430"/>
                  </a:cubicBezTo>
                  <a:lnTo>
                    <a:pt x="53774" y="596430"/>
                  </a:lnTo>
                  <a:cubicBezTo>
                    <a:pt x="39512" y="596430"/>
                    <a:pt x="25835" y="590764"/>
                    <a:pt x="15750" y="580680"/>
                  </a:cubicBezTo>
                  <a:cubicBezTo>
                    <a:pt x="5665" y="570595"/>
                    <a:pt x="0" y="556918"/>
                    <a:pt x="0" y="542656"/>
                  </a:cubicBezTo>
                  <a:lnTo>
                    <a:pt x="0" y="53774"/>
                  </a:lnTo>
                  <a:cubicBezTo>
                    <a:pt x="0" y="39512"/>
                    <a:pt x="5665" y="25835"/>
                    <a:pt x="15750" y="15750"/>
                  </a:cubicBezTo>
                  <a:cubicBezTo>
                    <a:pt x="25835" y="5665"/>
                    <a:pt x="39512" y="0"/>
                    <a:pt x="53774" y="0"/>
                  </a:cubicBezTo>
                  <a:close/>
                </a:path>
              </a:pathLst>
            </a:custGeom>
            <a:solidFill>
              <a:srgbClr val="026EFF"/>
            </a:solidFill>
            <a:ln cap="rnd">
              <a:noFill/>
              <a:prstDash val="solid"/>
              <a:round/>
            </a:ln>
          </p:spPr>
        </p:sp>
        <p:sp>
          <p:nvSpPr>
            <p:cNvPr name="TextBox 61" id="61"/>
            <p:cNvSpPr txBox="true"/>
            <p:nvPr/>
          </p:nvSpPr>
          <p:spPr>
            <a:xfrm>
              <a:off x="0" y="-57150"/>
              <a:ext cx="2957210" cy="653580"/>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FINANCIAL RISK : </a:t>
              </a:r>
            </a:p>
            <a:p>
              <a:pPr algn="ctr">
                <a:lnSpc>
                  <a:spcPts val="3419"/>
                </a:lnSpc>
              </a:pPr>
              <a:r>
                <a:rPr lang="en-US" b="true" sz="2442">
                  <a:solidFill>
                    <a:srgbClr val="FFFFFF"/>
                  </a:solidFill>
                  <a:latin typeface="Montserrat Classic Bold"/>
                  <a:ea typeface="Montserrat Classic Bold"/>
                  <a:cs typeface="Montserrat Classic Bold"/>
                  <a:sym typeface="Montserrat Classic Bold"/>
                </a:rPr>
                <a:t>GOVERNMENT HOSPITALS</a:t>
              </a:r>
            </a:p>
          </p:txBody>
        </p:sp>
      </p:grpSp>
      <p:sp>
        <p:nvSpPr>
          <p:cNvPr name="AutoShape 62" id="62"/>
          <p:cNvSpPr/>
          <p:nvPr/>
        </p:nvSpPr>
        <p:spPr>
          <a:xfrm flipH="true">
            <a:off x="4769364" y="6138299"/>
            <a:ext cx="729979" cy="673892"/>
          </a:xfrm>
          <a:prstGeom prst="line">
            <a:avLst/>
          </a:prstGeom>
          <a:ln cap="flat" w="104775">
            <a:solidFill>
              <a:srgbClr val="004AAD"/>
            </a:solidFill>
            <a:prstDash val="solid"/>
            <a:headEnd type="none" len="sm" w="sm"/>
            <a:tailEnd type="none" len="sm" w="sm"/>
          </a:ln>
        </p:spPr>
      </p:sp>
      <p:grpSp>
        <p:nvGrpSpPr>
          <p:cNvPr name="Group 63" id="63"/>
          <p:cNvGrpSpPr/>
          <p:nvPr/>
        </p:nvGrpSpPr>
        <p:grpSpPr>
          <a:xfrm rot="0">
            <a:off x="306231" y="5244514"/>
            <a:ext cx="4463133" cy="900154"/>
            <a:chOff x="0" y="0"/>
            <a:chExt cx="2957210" cy="596430"/>
          </a:xfrm>
        </p:grpSpPr>
        <p:sp>
          <p:nvSpPr>
            <p:cNvPr name="Freeform 64" id="64"/>
            <p:cNvSpPr/>
            <p:nvPr/>
          </p:nvSpPr>
          <p:spPr>
            <a:xfrm flipH="false" flipV="false" rot="0">
              <a:off x="0" y="0"/>
              <a:ext cx="2957210" cy="596430"/>
            </a:xfrm>
            <a:custGeom>
              <a:avLst/>
              <a:gdLst/>
              <a:ahLst/>
              <a:cxnLst/>
              <a:rect r="r" b="b" t="t" l="l"/>
              <a:pathLst>
                <a:path h="596430" w="2957210">
                  <a:moveTo>
                    <a:pt x="53774" y="0"/>
                  </a:moveTo>
                  <a:lnTo>
                    <a:pt x="2903436" y="0"/>
                  </a:lnTo>
                  <a:cubicBezTo>
                    <a:pt x="2917698" y="0"/>
                    <a:pt x="2931376" y="5665"/>
                    <a:pt x="2941460" y="15750"/>
                  </a:cubicBezTo>
                  <a:cubicBezTo>
                    <a:pt x="2951545" y="25835"/>
                    <a:pt x="2957210" y="39512"/>
                    <a:pt x="2957210" y="53774"/>
                  </a:cubicBezTo>
                  <a:lnTo>
                    <a:pt x="2957210" y="542656"/>
                  </a:lnTo>
                  <a:cubicBezTo>
                    <a:pt x="2957210" y="572355"/>
                    <a:pt x="2933135" y="596430"/>
                    <a:pt x="2903436" y="596430"/>
                  </a:cubicBezTo>
                  <a:lnTo>
                    <a:pt x="53774" y="596430"/>
                  </a:lnTo>
                  <a:cubicBezTo>
                    <a:pt x="39512" y="596430"/>
                    <a:pt x="25835" y="590764"/>
                    <a:pt x="15750" y="580680"/>
                  </a:cubicBezTo>
                  <a:cubicBezTo>
                    <a:pt x="5665" y="570595"/>
                    <a:pt x="0" y="556918"/>
                    <a:pt x="0" y="542656"/>
                  </a:cubicBezTo>
                  <a:lnTo>
                    <a:pt x="0" y="53774"/>
                  </a:lnTo>
                  <a:cubicBezTo>
                    <a:pt x="0" y="39512"/>
                    <a:pt x="5665" y="25835"/>
                    <a:pt x="15750" y="15750"/>
                  </a:cubicBezTo>
                  <a:cubicBezTo>
                    <a:pt x="25835" y="5665"/>
                    <a:pt x="39512" y="0"/>
                    <a:pt x="53774" y="0"/>
                  </a:cubicBezTo>
                  <a:close/>
                </a:path>
              </a:pathLst>
            </a:custGeom>
            <a:solidFill>
              <a:srgbClr val="026EFF"/>
            </a:solidFill>
            <a:ln cap="rnd">
              <a:noFill/>
              <a:prstDash val="solid"/>
              <a:round/>
            </a:ln>
          </p:spPr>
        </p:sp>
        <p:sp>
          <p:nvSpPr>
            <p:cNvPr name="TextBox 65" id="65"/>
            <p:cNvSpPr txBox="true"/>
            <p:nvPr/>
          </p:nvSpPr>
          <p:spPr>
            <a:xfrm>
              <a:off x="0" y="-57150"/>
              <a:ext cx="2957210" cy="653580"/>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TRANSPORTATION RISK : </a:t>
              </a:r>
            </a:p>
            <a:p>
              <a:pPr algn="ctr">
                <a:lnSpc>
                  <a:spcPts val="3419"/>
                </a:lnSpc>
              </a:pPr>
              <a:r>
                <a:rPr lang="en-US" b="true" sz="2442">
                  <a:solidFill>
                    <a:srgbClr val="FFFFFF"/>
                  </a:solidFill>
                  <a:latin typeface="Montserrat Classic Bold"/>
                  <a:ea typeface="Montserrat Classic Bold"/>
                  <a:cs typeface="Montserrat Classic Bold"/>
                  <a:sym typeface="Montserrat Classic Bold"/>
                </a:rPr>
                <a:t>HOME HEALTH CARE</a:t>
              </a:r>
            </a:p>
          </p:txBody>
        </p:sp>
      </p:grpSp>
      <p:sp>
        <p:nvSpPr>
          <p:cNvPr name="AutoShape 66" id="66"/>
          <p:cNvSpPr/>
          <p:nvPr/>
        </p:nvSpPr>
        <p:spPr>
          <a:xfrm flipH="true" flipV="true">
            <a:off x="4769364" y="5694591"/>
            <a:ext cx="729979" cy="443708"/>
          </a:xfrm>
          <a:prstGeom prst="line">
            <a:avLst/>
          </a:prstGeom>
          <a:ln cap="flat" w="104775">
            <a:solidFill>
              <a:srgbClr val="004AAD"/>
            </a:solidFill>
            <a:prstDash val="solid"/>
            <a:headEnd type="none" len="sm" w="sm"/>
            <a:tailEnd type="none" len="sm" w="sm"/>
          </a:ln>
        </p:spPr>
      </p:sp>
      <p:grpSp>
        <p:nvGrpSpPr>
          <p:cNvPr name="Group 67" id="67"/>
          <p:cNvGrpSpPr/>
          <p:nvPr/>
        </p:nvGrpSpPr>
        <p:grpSpPr>
          <a:xfrm rot="0">
            <a:off x="5499343" y="8292883"/>
            <a:ext cx="6910081" cy="965417"/>
            <a:chOff x="0" y="0"/>
            <a:chExt cx="4578524" cy="639672"/>
          </a:xfrm>
        </p:grpSpPr>
        <p:sp>
          <p:nvSpPr>
            <p:cNvPr name="Freeform 68" id="68"/>
            <p:cNvSpPr/>
            <p:nvPr/>
          </p:nvSpPr>
          <p:spPr>
            <a:xfrm flipH="false" flipV="false" rot="0">
              <a:off x="0" y="0"/>
              <a:ext cx="4578524" cy="639672"/>
            </a:xfrm>
            <a:custGeom>
              <a:avLst/>
              <a:gdLst/>
              <a:ahLst/>
              <a:cxnLst/>
              <a:rect r="r" b="b" t="t" l="l"/>
              <a:pathLst>
                <a:path h="639672" w="4578524">
                  <a:moveTo>
                    <a:pt x="0" y="0"/>
                  </a:moveTo>
                  <a:lnTo>
                    <a:pt x="4578524" y="0"/>
                  </a:lnTo>
                  <a:lnTo>
                    <a:pt x="4578524" y="639672"/>
                  </a:lnTo>
                  <a:lnTo>
                    <a:pt x="0" y="639672"/>
                  </a:lnTo>
                  <a:close/>
                </a:path>
              </a:pathLst>
            </a:custGeom>
            <a:solidFill>
              <a:srgbClr val="004AAD"/>
            </a:solidFill>
          </p:spPr>
        </p:sp>
        <p:sp>
          <p:nvSpPr>
            <p:cNvPr name="TextBox 69" id="69"/>
            <p:cNvSpPr txBox="true"/>
            <p:nvPr/>
          </p:nvSpPr>
          <p:spPr>
            <a:xfrm>
              <a:off x="0" y="-57150"/>
              <a:ext cx="4578524" cy="696822"/>
            </a:xfrm>
            <a:prstGeom prst="rect">
              <a:avLst/>
            </a:prstGeom>
          </p:spPr>
          <p:txBody>
            <a:bodyPr anchor="ctr" rtlCol="false" tIns="7714" lIns="7714" bIns="7714" rIns="7714"/>
            <a:lstStyle/>
            <a:p>
              <a:pPr algn="ctr">
                <a:lnSpc>
                  <a:spcPts val="3419"/>
                </a:lnSpc>
              </a:pPr>
              <a:r>
                <a:rPr lang="en-US" b="true" sz="2442">
                  <a:solidFill>
                    <a:srgbClr val="FFFFFF"/>
                  </a:solidFill>
                  <a:latin typeface="Montserrat Classic Bold"/>
                  <a:ea typeface="Montserrat Classic Bold"/>
                  <a:cs typeface="Montserrat Classic Bold"/>
                  <a:sym typeface="Montserrat Classic Bold"/>
                </a:rPr>
                <a:t>GENERALISED SUGGESTIONS</a:t>
              </a:r>
            </a:p>
          </p:txBody>
        </p:sp>
      </p:grpSp>
      <p:sp>
        <p:nvSpPr>
          <p:cNvPr name="AutoShape 70" id="70"/>
          <p:cNvSpPr/>
          <p:nvPr/>
        </p:nvSpPr>
        <p:spPr>
          <a:xfrm>
            <a:off x="8954383" y="8071783"/>
            <a:ext cx="0" cy="221100"/>
          </a:xfrm>
          <a:prstGeom prst="line">
            <a:avLst/>
          </a:prstGeom>
          <a:ln cap="flat" w="104775">
            <a:solidFill>
              <a:srgbClr val="004AAD"/>
            </a:solidFill>
            <a:prstDash val="solid"/>
            <a:headEnd type="none" len="sm" w="sm"/>
            <a:tailEnd type="none" len="sm" w="sm"/>
          </a:ln>
        </p:spPr>
      </p:sp>
      <p:sp>
        <p:nvSpPr>
          <p:cNvPr name="TextBox 71" id="71"/>
          <p:cNvSpPr txBox="true"/>
          <p:nvPr/>
        </p:nvSpPr>
        <p:spPr>
          <a:xfrm rot="0">
            <a:off x="7663751" y="333775"/>
            <a:ext cx="8934429" cy="608965"/>
          </a:xfrm>
          <a:prstGeom prst="rect">
            <a:avLst/>
          </a:prstGeom>
        </p:spPr>
        <p:txBody>
          <a:bodyPr anchor="t" rtlCol="false" tIns="0" lIns="0" bIns="0" rIns="0">
            <a:spAutoFit/>
          </a:bodyPr>
          <a:lstStyle/>
          <a:p>
            <a:pPr algn="ctr">
              <a:lnSpc>
                <a:spcPts val="4940"/>
              </a:lnSpc>
              <a:spcBef>
                <a:spcPct val="0"/>
              </a:spcBef>
            </a:pPr>
            <a:r>
              <a:rPr lang="en-US" b="true" sz="3800">
                <a:solidFill>
                  <a:srgbClr val="FFFFFF"/>
                </a:solidFill>
                <a:latin typeface="Montserrat Classic Bold"/>
                <a:ea typeface="Montserrat Classic Bold"/>
                <a:cs typeface="Montserrat Classic Bold"/>
                <a:sym typeface="Montserrat Classic Bold"/>
              </a:rPr>
              <a:t>ACTION-BASED IMPLEMENTATION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Freeform 34" id="34"/>
          <p:cNvSpPr/>
          <p:nvPr/>
        </p:nvSpPr>
        <p:spPr>
          <a:xfrm flipH="false" flipV="false" rot="0">
            <a:off x="315845" y="2059526"/>
            <a:ext cx="17343969" cy="6167949"/>
          </a:xfrm>
          <a:custGeom>
            <a:avLst/>
            <a:gdLst/>
            <a:ahLst/>
            <a:cxnLst/>
            <a:rect r="r" b="b" t="t" l="l"/>
            <a:pathLst>
              <a:path h="6167949" w="17343969">
                <a:moveTo>
                  <a:pt x="0" y="0"/>
                </a:moveTo>
                <a:lnTo>
                  <a:pt x="17343969" y="0"/>
                </a:lnTo>
                <a:lnTo>
                  <a:pt x="17343969" y="6167948"/>
                </a:lnTo>
                <a:lnTo>
                  <a:pt x="0" y="6167948"/>
                </a:lnTo>
                <a:lnTo>
                  <a:pt x="0" y="0"/>
                </a:lnTo>
                <a:close/>
              </a:path>
            </a:pathLst>
          </a:custGeom>
          <a:blipFill>
            <a:blip r:embed="rId2"/>
            <a:stretch>
              <a:fillRect l="0" t="0" r="0" b="0"/>
            </a:stretch>
          </a:blipFill>
          <a:ln w="47625" cap="sq">
            <a:solidFill>
              <a:srgbClr val="000000"/>
            </a:solidFill>
            <a:prstDash val="solid"/>
            <a:miter/>
          </a:ln>
        </p:spPr>
      </p:sp>
      <p:sp>
        <p:nvSpPr>
          <p:cNvPr name="TextBox 35" id="35"/>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2</a:t>
            </a:r>
          </a:p>
        </p:txBody>
      </p:sp>
      <p:sp>
        <p:nvSpPr>
          <p:cNvPr name="TextBox 36" id="36"/>
          <p:cNvSpPr txBox="true"/>
          <p:nvPr/>
        </p:nvSpPr>
        <p:spPr>
          <a:xfrm rot="0">
            <a:off x="7534257" y="72872"/>
            <a:ext cx="8934429" cy="1228090"/>
          </a:xfrm>
          <a:prstGeom prst="rect">
            <a:avLst/>
          </a:prstGeom>
        </p:spPr>
        <p:txBody>
          <a:bodyPr anchor="t" rtlCol="false" tIns="0" lIns="0" bIns="0" rIns="0">
            <a:spAutoFit/>
          </a:bodyPr>
          <a:lstStyle/>
          <a:p>
            <a:pPr algn="ctr">
              <a:lnSpc>
                <a:spcPts val="4940"/>
              </a:lnSpc>
              <a:spcBef>
                <a:spcPct val="0"/>
              </a:spcBef>
            </a:pPr>
            <a:r>
              <a:rPr lang="en-US" b="true" sz="3800">
                <a:solidFill>
                  <a:srgbClr val="FFFFFF"/>
                </a:solidFill>
                <a:latin typeface="Montserrat Classic Bold"/>
                <a:ea typeface="Montserrat Classic Bold"/>
                <a:cs typeface="Montserrat Classic Bold"/>
                <a:sym typeface="Montserrat Classic Bold"/>
              </a:rPr>
              <a:t>SUGGESTION SCORECARD VISUALISATION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004AAD"/>
          </a:solidFill>
        </p:spPr>
      </p:sp>
      <p:sp>
        <p:nvSpPr>
          <p:cNvPr name="Freeform 3" id="3"/>
          <p:cNvSpPr/>
          <p:nvPr/>
        </p:nvSpPr>
        <p:spPr>
          <a:xfrm flipH="false" flipV="false" rot="-10800000">
            <a:off x="-1326168" y="-3473676"/>
            <a:ext cx="33913169" cy="18101630"/>
          </a:xfrm>
          <a:custGeom>
            <a:avLst/>
            <a:gdLst/>
            <a:ahLst/>
            <a:cxnLst/>
            <a:rect r="r" b="b" t="t" l="l"/>
            <a:pathLst>
              <a:path h="18101630" w="33913169">
                <a:moveTo>
                  <a:pt x="0" y="0"/>
                </a:moveTo>
                <a:lnTo>
                  <a:pt x="33913169" y="0"/>
                </a:lnTo>
                <a:lnTo>
                  <a:pt x="33913169" y="18101630"/>
                </a:lnTo>
                <a:lnTo>
                  <a:pt x="0" y="18101630"/>
                </a:lnTo>
                <a:lnTo>
                  <a:pt x="0" y="0"/>
                </a:lnTo>
                <a:close/>
              </a:path>
            </a:pathLst>
          </a:custGeom>
          <a:blipFill>
            <a:blip r:embed="rId2"/>
            <a:stretch>
              <a:fillRect l="0" t="-43674" r="0" b="-43674"/>
            </a:stretch>
          </a:blipFill>
        </p:spPr>
      </p:sp>
      <p:sp>
        <p:nvSpPr>
          <p:cNvPr name="Freeform 4" id="4"/>
          <p:cNvSpPr/>
          <p:nvPr/>
        </p:nvSpPr>
        <p:spPr>
          <a:xfrm flipH="false" flipV="false" rot="5400000">
            <a:off x="0" y="-206392"/>
            <a:ext cx="11877080" cy="11877080"/>
          </a:xfrm>
          <a:custGeom>
            <a:avLst/>
            <a:gdLst/>
            <a:ahLst/>
            <a:cxnLst/>
            <a:rect r="r" b="b" t="t" l="l"/>
            <a:pathLst>
              <a:path h="11877080" w="11877080">
                <a:moveTo>
                  <a:pt x="0" y="0"/>
                </a:moveTo>
                <a:lnTo>
                  <a:pt x="11877080" y="0"/>
                </a:lnTo>
                <a:lnTo>
                  <a:pt x="11877080" y="11877080"/>
                </a:lnTo>
                <a:lnTo>
                  <a:pt x="0" y="11877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7131" y="4448810"/>
            <a:ext cx="9889277" cy="1484630"/>
          </a:xfrm>
          <a:prstGeom prst="rect">
            <a:avLst/>
          </a:prstGeom>
        </p:spPr>
        <p:txBody>
          <a:bodyPr anchor="t" rtlCol="false" tIns="0" lIns="0" bIns="0" rIns="0">
            <a:spAutoFit/>
          </a:bodyPr>
          <a:lstStyle/>
          <a:p>
            <a:pPr algn="ctr" marL="0" indent="0" lvl="0">
              <a:lnSpc>
                <a:spcPts val="11440"/>
              </a:lnSpc>
            </a:pPr>
            <a:r>
              <a:rPr lang="en-US" b="true" sz="10400">
                <a:solidFill>
                  <a:srgbClr val="FFFFFF"/>
                </a:solidFill>
                <a:latin typeface="IBM Plex Sans Bold"/>
                <a:ea typeface="IBM Plex Sans Bold"/>
                <a:cs typeface="IBM Plex Sans Bold"/>
                <a:sym typeface="IBM Plex Sans Bold"/>
              </a:rPr>
              <a:t>OBJECTIVE - 3</a:t>
            </a:r>
          </a:p>
        </p:txBody>
      </p:sp>
      <p:grpSp>
        <p:nvGrpSpPr>
          <p:cNvPr name="Group 6" id="6"/>
          <p:cNvGrpSpPr/>
          <p:nvPr/>
        </p:nvGrpSpPr>
        <p:grpSpPr>
          <a:xfrm rot="0">
            <a:off x="11056544" y="1472906"/>
            <a:ext cx="6202756" cy="8208466"/>
            <a:chOff x="0" y="0"/>
            <a:chExt cx="8270341" cy="10944621"/>
          </a:xfrm>
        </p:grpSpPr>
        <p:sp>
          <p:nvSpPr>
            <p:cNvPr name="Freeform 7" id="7"/>
            <p:cNvSpPr/>
            <p:nvPr/>
          </p:nvSpPr>
          <p:spPr>
            <a:xfrm flipH="false" flipV="false" rot="0">
              <a:off x="0" y="0"/>
              <a:ext cx="8270367" cy="10944657"/>
            </a:xfrm>
            <a:custGeom>
              <a:avLst/>
              <a:gdLst/>
              <a:ahLst/>
              <a:cxnLst/>
              <a:rect r="r" b="b" t="t" l="l"/>
              <a:pathLst>
                <a:path h="10944657" w="8270367">
                  <a:moveTo>
                    <a:pt x="0" y="0"/>
                  </a:moveTo>
                  <a:lnTo>
                    <a:pt x="8270367" y="0"/>
                  </a:lnTo>
                  <a:lnTo>
                    <a:pt x="8270367" y="10944657"/>
                  </a:lnTo>
                  <a:lnTo>
                    <a:pt x="0" y="10944657"/>
                  </a:lnTo>
                  <a:lnTo>
                    <a:pt x="0" y="0"/>
                  </a:lnTo>
                  <a:close/>
                </a:path>
              </a:pathLst>
            </a:custGeom>
            <a:blipFill>
              <a:blip r:embed="rId5"/>
              <a:stretch>
                <a:fillRect l="-5775" t="0" r="-5774" b="0"/>
              </a:stretch>
            </a:blipFill>
          </p:spPr>
        </p:sp>
      </p:grpSp>
      <p:grpSp>
        <p:nvGrpSpPr>
          <p:cNvPr name="Group 8" id="8"/>
          <p:cNvGrpSpPr/>
          <p:nvPr/>
        </p:nvGrpSpPr>
        <p:grpSpPr>
          <a:xfrm rot="0">
            <a:off x="-14911376" y="9738128"/>
            <a:ext cx="36217504" cy="2007530"/>
            <a:chOff x="0" y="0"/>
            <a:chExt cx="48290005" cy="2676707"/>
          </a:xfrm>
        </p:grpSpPr>
        <p:grpSp>
          <p:nvGrpSpPr>
            <p:cNvPr name="Group 9" id="9"/>
            <p:cNvGrpSpPr/>
            <p:nvPr/>
          </p:nvGrpSpPr>
          <p:grpSpPr>
            <a:xfrm rot="-10800000">
              <a:off x="24145003" y="204466"/>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24876995" y="0"/>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5" id="15"/>
            <p:cNvGrpSpPr/>
            <p:nvPr/>
          </p:nvGrpSpPr>
          <p:grpSpPr>
            <a:xfrm rot="0">
              <a:off x="0" y="102233"/>
              <a:ext cx="24145003" cy="2370007"/>
              <a:chOff x="0" y="0"/>
              <a:chExt cx="4359236" cy="427891"/>
            </a:xfrm>
          </p:grpSpPr>
          <p:sp>
            <p:nvSpPr>
              <p:cNvPr name="Freeform 16" id="1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7" id="1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731992" y="306699"/>
              <a:ext cx="22681018" cy="2370007"/>
              <a:chOff x="0" y="0"/>
              <a:chExt cx="4094922" cy="427891"/>
            </a:xfrm>
          </p:grpSpPr>
          <p:sp>
            <p:nvSpPr>
              <p:cNvPr name="Freeform 19" id="1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0" id="2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561347"/>
            <a:ext cx="11260170" cy="8176781"/>
            <a:chOff x="0" y="0"/>
            <a:chExt cx="15013559" cy="10902374"/>
          </a:xfrm>
        </p:grpSpPr>
        <p:sp>
          <p:nvSpPr>
            <p:cNvPr name="AutoShape 3" id="3"/>
            <p:cNvSpPr/>
            <p:nvPr/>
          </p:nvSpPr>
          <p:spPr>
            <a:xfrm>
              <a:off x="577487" y="6698218"/>
              <a:ext cx="14436072" cy="0"/>
            </a:xfrm>
            <a:prstGeom prst="line">
              <a:avLst/>
            </a:prstGeom>
            <a:ln cap="flat" w="11019">
              <a:solidFill>
                <a:srgbClr val="000000"/>
              </a:solidFill>
              <a:prstDash val="solid"/>
              <a:headEnd type="none" len="sm" w="sm"/>
              <a:tailEnd type="none" len="sm" w="sm"/>
            </a:ln>
          </p:spPr>
        </p:sp>
        <p:sp>
          <p:nvSpPr>
            <p:cNvPr name="AutoShape 4" id="4"/>
            <p:cNvSpPr/>
            <p:nvPr/>
          </p:nvSpPr>
          <p:spPr>
            <a:xfrm>
              <a:off x="577487" y="5397419"/>
              <a:ext cx="14436072" cy="0"/>
            </a:xfrm>
            <a:prstGeom prst="line">
              <a:avLst/>
            </a:prstGeom>
            <a:ln cap="flat" w="11019">
              <a:solidFill>
                <a:srgbClr val="000000"/>
              </a:solidFill>
              <a:prstDash val="solid"/>
              <a:headEnd type="none" len="sm" w="sm"/>
              <a:tailEnd type="none" len="sm" w="sm"/>
            </a:ln>
          </p:spPr>
        </p:sp>
        <p:sp>
          <p:nvSpPr>
            <p:cNvPr name="AutoShape 5" id="5"/>
            <p:cNvSpPr/>
            <p:nvPr/>
          </p:nvSpPr>
          <p:spPr>
            <a:xfrm>
              <a:off x="577487" y="4096620"/>
              <a:ext cx="14436072" cy="0"/>
            </a:xfrm>
            <a:prstGeom prst="line">
              <a:avLst/>
            </a:prstGeom>
            <a:ln cap="flat" w="11019">
              <a:solidFill>
                <a:srgbClr val="000000"/>
              </a:solidFill>
              <a:prstDash val="solid"/>
              <a:headEnd type="none" len="sm" w="sm"/>
              <a:tailEnd type="none" len="sm" w="sm"/>
            </a:ln>
          </p:spPr>
        </p:sp>
        <p:grpSp>
          <p:nvGrpSpPr>
            <p:cNvPr name="Group 6" id="6"/>
            <p:cNvGrpSpPr/>
            <p:nvPr/>
          </p:nvGrpSpPr>
          <p:grpSpPr>
            <a:xfrm rot="0">
              <a:off x="945571" y="1828902"/>
              <a:ext cx="538029" cy="6170115"/>
              <a:chOff x="0" y="0"/>
              <a:chExt cx="1453043" cy="16663512"/>
            </a:xfrm>
          </p:grpSpPr>
          <p:sp>
            <p:nvSpPr>
              <p:cNvPr name="Freeform 7" id="7"/>
              <p:cNvSpPr/>
              <p:nvPr/>
            </p:nvSpPr>
            <p:spPr>
              <a:xfrm flipH="false" flipV="false" rot="0">
                <a:off x="0" y="0"/>
                <a:ext cx="1453043" cy="16663512"/>
              </a:xfrm>
              <a:custGeom>
                <a:avLst/>
                <a:gdLst/>
                <a:ahLst/>
                <a:cxnLst/>
                <a:rect r="r" b="b" t="t" l="l"/>
                <a:pathLst>
                  <a:path h="16663512" w="1453043">
                    <a:moveTo>
                      <a:pt x="0" y="0"/>
                    </a:moveTo>
                    <a:lnTo>
                      <a:pt x="1453043" y="0"/>
                    </a:lnTo>
                    <a:lnTo>
                      <a:pt x="1453043" y="16663512"/>
                    </a:lnTo>
                    <a:lnTo>
                      <a:pt x="0" y="16663512"/>
                    </a:lnTo>
                    <a:close/>
                  </a:path>
                </a:pathLst>
              </a:custGeom>
              <a:solidFill>
                <a:srgbClr val="005DD8"/>
              </a:solidFill>
            </p:spPr>
          </p:sp>
          <p:sp>
            <p:nvSpPr>
              <p:cNvPr name="TextBox 8" id="8"/>
              <p:cNvSpPr txBox="true"/>
              <p:nvPr/>
            </p:nvSpPr>
            <p:spPr>
              <a:xfrm>
                <a:off x="0" y="-38100"/>
                <a:ext cx="1453043" cy="16701612"/>
              </a:xfrm>
              <a:prstGeom prst="rect">
                <a:avLst/>
              </a:prstGeom>
            </p:spPr>
            <p:txBody>
              <a:bodyPr anchor="ctr" rtlCol="false" tIns="20525" lIns="20525" bIns="20525" rIns="20525"/>
              <a:lstStyle/>
              <a:p>
                <a:pPr algn="ctr">
                  <a:lnSpc>
                    <a:spcPts val="1948"/>
                  </a:lnSpc>
                </a:pPr>
              </a:p>
            </p:txBody>
          </p:sp>
        </p:grpSp>
        <p:grpSp>
          <p:nvGrpSpPr>
            <p:cNvPr name="Group 9" id="9"/>
            <p:cNvGrpSpPr/>
            <p:nvPr/>
          </p:nvGrpSpPr>
          <p:grpSpPr>
            <a:xfrm rot="0">
              <a:off x="1575443" y="7540752"/>
              <a:ext cx="538029" cy="458264"/>
              <a:chOff x="0" y="0"/>
              <a:chExt cx="1453043" cy="1237626"/>
            </a:xfrm>
          </p:grpSpPr>
          <p:sp>
            <p:nvSpPr>
              <p:cNvPr name="Freeform 10" id="10"/>
              <p:cNvSpPr/>
              <p:nvPr/>
            </p:nvSpPr>
            <p:spPr>
              <a:xfrm flipH="false" flipV="false" rot="0">
                <a:off x="0" y="0"/>
                <a:ext cx="1453043" cy="1237626"/>
              </a:xfrm>
              <a:custGeom>
                <a:avLst/>
                <a:gdLst/>
                <a:ahLst/>
                <a:cxnLst/>
                <a:rect r="r" b="b" t="t" l="l"/>
                <a:pathLst>
                  <a:path h="1237626" w="1453043">
                    <a:moveTo>
                      <a:pt x="0" y="0"/>
                    </a:moveTo>
                    <a:lnTo>
                      <a:pt x="1453043" y="0"/>
                    </a:lnTo>
                    <a:lnTo>
                      <a:pt x="1453043" y="1237626"/>
                    </a:lnTo>
                    <a:lnTo>
                      <a:pt x="0" y="1237626"/>
                    </a:lnTo>
                    <a:close/>
                  </a:path>
                </a:pathLst>
              </a:custGeom>
              <a:solidFill>
                <a:srgbClr val="62B0D9"/>
              </a:solidFill>
            </p:spPr>
          </p:sp>
          <p:sp>
            <p:nvSpPr>
              <p:cNvPr name="TextBox 11" id="11"/>
              <p:cNvSpPr txBox="true"/>
              <p:nvPr/>
            </p:nvSpPr>
            <p:spPr>
              <a:xfrm>
                <a:off x="0" y="-19050"/>
                <a:ext cx="1453043" cy="1256676"/>
              </a:xfrm>
              <a:prstGeom prst="rect">
                <a:avLst/>
              </a:prstGeom>
            </p:spPr>
            <p:txBody>
              <a:bodyPr anchor="ctr" rtlCol="false" tIns="20525" lIns="20525" bIns="20525" rIns="20525"/>
              <a:lstStyle/>
              <a:p>
                <a:pPr algn="ctr">
                  <a:lnSpc>
                    <a:spcPts val="1380"/>
                  </a:lnSpc>
                </a:pPr>
              </a:p>
            </p:txBody>
          </p:sp>
        </p:grpSp>
        <p:grpSp>
          <p:nvGrpSpPr>
            <p:cNvPr name="Group 12" id="12"/>
            <p:cNvGrpSpPr/>
            <p:nvPr/>
          </p:nvGrpSpPr>
          <p:grpSpPr>
            <a:xfrm rot="0">
              <a:off x="2701001" y="3378942"/>
              <a:ext cx="538029" cy="4620075"/>
              <a:chOff x="0" y="0"/>
              <a:chExt cx="1453043" cy="12477348"/>
            </a:xfrm>
          </p:grpSpPr>
          <p:sp>
            <p:nvSpPr>
              <p:cNvPr name="Freeform 13" id="13"/>
              <p:cNvSpPr/>
              <p:nvPr/>
            </p:nvSpPr>
            <p:spPr>
              <a:xfrm flipH="false" flipV="false" rot="0">
                <a:off x="0" y="0"/>
                <a:ext cx="1453043" cy="12477348"/>
              </a:xfrm>
              <a:custGeom>
                <a:avLst/>
                <a:gdLst/>
                <a:ahLst/>
                <a:cxnLst/>
                <a:rect r="r" b="b" t="t" l="l"/>
                <a:pathLst>
                  <a:path h="12477348" w="1453043">
                    <a:moveTo>
                      <a:pt x="0" y="0"/>
                    </a:moveTo>
                    <a:lnTo>
                      <a:pt x="1453043" y="0"/>
                    </a:lnTo>
                    <a:lnTo>
                      <a:pt x="1453043" y="12477348"/>
                    </a:lnTo>
                    <a:lnTo>
                      <a:pt x="0" y="12477348"/>
                    </a:lnTo>
                    <a:close/>
                  </a:path>
                </a:pathLst>
              </a:custGeom>
              <a:solidFill>
                <a:srgbClr val="005DD8"/>
              </a:solidFill>
            </p:spPr>
          </p:sp>
          <p:sp>
            <p:nvSpPr>
              <p:cNvPr name="TextBox 14" id="14"/>
              <p:cNvSpPr txBox="true"/>
              <p:nvPr/>
            </p:nvSpPr>
            <p:spPr>
              <a:xfrm>
                <a:off x="0" y="-38100"/>
                <a:ext cx="1453043" cy="12515448"/>
              </a:xfrm>
              <a:prstGeom prst="rect">
                <a:avLst/>
              </a:prstGeom>
            </p:spPr>
            <p:txBody>
              <a:bodyPr anchor="ctr" rtlCol="false" tIns="20525" lIns="20525" bIns="20525" rIns="20525"/>
              <a:lstStyle/>
              <a:p>
                <a:pPr algn="ctr">
                  <a:lnSpc>
                    <a:spcPts val="1948"/>
                  </a:lnSpc>
                </a:pPr>
              </a:p>
            </p:txBody>
          </p:sp>
        </p:grpSp>
        <p:grpSp>
          <p:nvGrpSpPr>
            <p:cNvPr name="Group 15" id="15"/>
            <p:cNvGrpSpPr/>
            <p:nvPr/>
          </p:nvGrpSpPr>
          <p:grpSpPr>
            <a:xfrm rot="0">
              <a:off x="3329018" y="3275385"/>
              <a:ext cx="538029" cy="4723631"/>
              <a:chOff x="0" y="0"/>
              <a:chExt cx="1453043" cy="12757020"/>
            </a:xfrm>
          </p:grpSpPr>
          <p:sp>
            <p:nvSpPr>
              <p:cNvPr name="Freeform 16" id="16"/>
              <p:cNvSpPr/>
              <p:nvPr/>
            </p:nvSpPr>
            <p:spPr>
              <a:xfrm flipH="false" flipV="false" rot="0">
                <a:off x="0" y="0"/>
                <a:ext cx="1453043" cy="12757021"/>
              </a:xfrm>
              <a:custGeom>
                <a:avLst/>
                <a:gdLst/>
                <a:ahLst/>
                <a:cxnLst/>
                <a:rect r="r" b="b" t="t" l="l"/>
                <a:pathLst>
                  <a:path h="12757021" w="1453043">
                    <a:moveTo>
                      <a:pt x="0" y="0"/>
                    </a:moveTo>
                    <a:lnTo>
                      <a:pt x="1453043" y="0"/>
                    </a:lnTo>
                    <a:lnTo>
                      <a:pt x="1453043" y="12757021"/>
                    </a:lnTo>
                    <a:lnTo>
                      <a:pt x="0" y="12757021"/>
                    </a:lnTo>
                    <a:close/>
                  </a:path>
                </a:pathLst>
              </a:custGeom>
              <a:solidFill>
                <a:srgbClr val="62B0D9"/>
              </a:solidFill>
            </p:spPr>
          </p:sp>
          <p:sp>
            <p:nvSpPr>
              <p:cNvPr name="TextBox 17" id="17"/>
              <p:cNvSpPr txBox="true"/>
              <p:nvPr/>
            </p:nvSpPr>
            <p:spPr>
              <a:xfrm>
                <a:off x="0" y="-38100"/>
                <a:ext cx="1453043" cy="12795120"/>
              </a:xfrm>
              <a:prstGeom prst="rect">
                <a:avLst/>
              </a:prstGeom>
            </p:spPr>
            <p:txBody>
              <a:bodyPr anchor="ctr" rtlCol="false" tIns="20525" lIns="20525" bIns="20525" rIns="20525"/>
              <a:lstStyle/>
              <a:p>
                <a:pPr algn="ctr">
                  <a:lnSpc>
                    <a:spcPts val="1948"/>
                  </a:lnSpc>
                </a:pPr>
              </a:p>
            </p:txBody>
          </p:sp>
        </p:grpSp>
        <p:grpSp>
          <p:nvGrpSpPr>
            <p:cNvPr name="Group 18" id="18"/>
            <p:cNvGrpSpPr/>
            <p:nvPr/>
          </p:nvGrpSpPr>
          <p:grpSpPr>
            <a:xfrm rot="0">
              <a:off x="4460970" y="3378942"/>
              <a:ext cx="538029" cy="4620075"/>
              <a:chOff x="0" y="0"/>
              <a:chExt cx="1453043" cy="12477348"/>
            </a:xfrm>
          </p:grpSpPr>
          <p:sp>
            <p:nvSpPr>
              <p:cNvPr name="Freeform 19" id="19"/>
              <p:cNvSpPr/>
              <p:nvPr/>
            </p:nvSpPr>
            <p:spPr>
              <a:xfrm flipH="false" flipV="false" rot="0">
                <a:off x="0" y="0"/>
                <a:ext cx="1453043" cy="12477348"/>
              </a:xfrm>
              <a:custGeom>
                <a:avLst/>
                <a:gdLst/>
                <a:ahLst/>
                <a:cxnLst/>
                <a:rect r="r" b="b" t="t" l="l"/>
                <a:pathLst>
                  <a:path h="12477348" w="1453043">
                    <a:moveTo>
                      <a:pt x="0" y="0"/>
                    </a:moveTo>
                    <a:lnTo>
                      <a:pt x="1453043" y="0"/>
                    </a:lnTo>
                    <a:lnTo>
                      <a:pt x="1453043" y="12477348"/>
                    </a:lnTo>
                    <a:lnTo>
                      <a:pt x="0" y="12477348"/>
                    </a:lnTo>
                    <a:close/>
                  </a:path>
                </a:pathLst>
              </a:custGeom>
              <a:solidFill>
                <a:srgbClr val="005DD8"/>
              </a:solidFill>
            </p:spPr>
          </p:sp>
          <p:sp>
            <p:nvSpPr>
              <p:cNvPr name="TextBox 20" id="20"/>
              <p:cNvSpPr txBox="true"/>
              <p:nvPr/>
            </p:nvSpPr>
            <p:spPr>
              <a:xfrm>
                <a:off x="0" y="-38100"/>
                <a:ext cx="1453043" cy="12515448"/>
              </a:xfrm>
              <a:prstGeom prst="rect">
                <a:avLst/>
              </a:prstGeom>
            </p:spPr>
            <p:txBody>
              <a:bodyPr anchor="ctr" rtlCol="false" tIns="20525" lIns="20525" bIns="20525" rIns="20525"/>
              <a:lstStyle/>
              <a:p>
                <a:pPr algn="ctr">
                  <a:lnSpc>
                    <a:spcPts val="1948"/>
                  </a:lnSpc>
                </a:pPr>
              </a:p>
            </p:txBody>
          </p:sp>
        </p:grpSp>
        <p:grpSp>
          <p:nvGrpSpPr>
            <p:cNvPr name="Group 21" id="21"/>
            <p:cNvGrpSpPr/>
            <p:nvPr/>
          </p:nvGrpSpPr>
          <p:grpSpPr>
            <a:xfrm rot="0">
              <a:off x="5090842" y="5688979"/>
              <a:ext cx="538029" cy="2310038"/>
              <a:chOff x="0" y="0"/>
              <a:chExt cx="1453043" cy="6238674"/>
            </a:xfrm>
          </p:grpSpPr>
          <p:sp>
            <p:nvSpPr>
              <p:cNvPr name="Freeform 22" id="22"/>
              <p:cNvSpPr/>
              <p:nvPr/>
            </p:nvSpPr>
            <p:spPr>
              <a:xfrm flipH="false" flipV="false" rot="0">
                <a:off x="0" y="0"/>
                <a:ext cx="1453043" cy="6238674"/>
              </a:xfrm>
              <a:custGeom>
                <a:avLst/>
                <a:gdLst/>
                <a:ahLst/>
                <a:cxnLst/>
                <a:rect r="r" b="b" t="t" l="l"/>
                <a:pathLst>
                  <a:path h="6238674" w="1453043">
                    <a:moveTo>
                      <a:pt x="0" y="0"/>
                    </a:moveTo>
                    <a:lnTo>
                      <a:pt x="1453043" y="0"/>
                    </a:lnTo>
                    <a:lnTo>
                      <a:pt x="1453043" y="6238674"/>
                    </a:lnTo>
                    <a:lnTo>
                      <a:pt x="0" y="6238674"/>
                    </a:lnTo>
                    <a:close/>
                  </a:path>
                </a:pathLst>
              </a:custGeom>
              <a:solidFill>
                <a:srgbClr val="62B0D9"/>
              </a:solidFill>
            </p:spPr>
          </p:sp>
          <p:sp>
            <p:nvSpPr>
              <p:cNvPr name="TextBox 23" id="23"/>
              <p:cNvSpPr txBox="true"/>
              <p:nvPr/>
            </p:nvSpPr>
            <p:spPr>
              <a:xfrm>
                <a:off x="0" y="-38100"/>
                <a:ext cx="1453043" cy="6276774"/>
              </a:xfrm>
              <a:prstGeom prst="rect">
                <a:avLst/>
              </a:prstGeom>
            </p:spPr>
            <p:txBody>
              <a:bodyPr anchor="ctr" rtlCol="false" tIns="20525" lIns="20525" bIns="20525" rIns="20525"/>
              <a:lstStyle/>
              <a:p>
                <a:pPr algn="ctr">
                  <a:lnSpc>
                    <a:spcPts val="1948"/>
                  </a:lnSpc>
                </a:pPr>
              </a:p>
            </p:txBody>
          </p:sp>
        </p:grpSp>
        <p:grpSp>
          <p:nvGrpSpPr>
            <p:cNvPr name="Group 24" id="24"/>
            <p:cNvGrpSpPr/>
            <p:nvPr/>
          </p:nvGrpSpPr>
          <p:grpSpPr>
            <a:xfrm rot="0">
              <a:off x="7978224" y="7171788"/>
              <a:ext cx="538029" cy="827229"/>
              <a:chOff x="0" y="0"/>
              <a:chExt cx="1453043" cy="2234081"/>
            </a:xfrm>
          </p:grpSpPr>
          <p:sp>
            <p:nvSpPr>
              <p:cNvPr name="Freeform 25" id="25"/>
              <p:cNvSpPr/>
              <p:nvPr/>
            </p:nvSpPr>
            <p:spPr>
              <a:xfrm flipH="false" flipV="false" rot="0">
                <a:off x="0" y="0"/>
                <a:ext cx="1453043" cy="2234081"/>
              </a:xfrm>
              <a:custGeom>
                <a:avLst/>
                <a:gdLst/>
                <a:ahLst/>
                <a:cxnLst/>
                <a:rect r="r" b="b" t="t" l="l"/>
                <a:pathLst>
                  <a:path h="2234081" w="1453043">
                    <a:moveTo>
                      <a:pt x="0" y="0"/>
                    </a:moveTo>
                    <a:lnTo>
                      <a:pt x="1453043" y="0"/>
                    </a:lnTo>
                    <a:lnTo>
                      <a:pt x="1453043" y="2234081"/>
                    </a:lnTo>
                    <a:lnTo>
                      <a:pt x="0" y="2234081"/>
                    </a:lnTo>
                    <a:close/>
                  </a:path>
                </a:pathLst>
              </a:custGeom>
              <a:solidFill>
                <a:srgbClr val="005DD8"/>
              </a:solidFill>
            </p:spPr>
          </p:sp>
          <p:sp>
            <p:nvSpPr>
              <p:cNvPr name="TextBox 26" id="26"/>
              <p:cNvSpPr txBox="true"/>
              <p:nvPr/>
            </p:nvSpPr>
            <p:spPr>
              <a:xfrm>
                <a:off x="0" y="-38100"/>
                <a:ext cx="1453043" cy="2272181"/>
              </a:xfrm>
              <a:prstGeom prst="rect">
                <a:avLst/>
              </a:prstGeom>
            </p:spPr>
            <p:txBody>
              <a:bodyPr anchor="ctr" rtlCol="false" tIns="20525" lIns="20525" bIns="20525" rIns="20525"/>
              <a:lstStyle/>
              <a:p>
                <a:pPr algn="ctr">
                  <a:lnSpc>
                    <a:spcPts val="1948"/>
                  </a:lnSpc>
                </a:pPr>
              </a:p>
            </p:txBody>
          </p:sp>
        </p:grpSp>
        <p:grpSp>
          <p:nvGrpSpPr>
            <p:cNvPr name="Group 27" id="27"/>
            <p:cNvGrpSpPr/>
            <p:nvPr/>
          </p:nvGrpSpPr>
          <p:grpSpPr>
            <a:xfrm rot="0">
              <a:off x="8606241" y="3518982"/>
              <a:ext cx="538029" cy="4480034"/>
              <a:chOff x="0" y="0"/>
              <a:chExt cx="1453043" cy="12099143"/>
            </a:xfrm>
          </p:grpSpPr>
          <p:sp>
            <p:nvSpPr>
              <p:cNvPr name="Freeform 28" id="28"/>
              <p:cNvSpPr/>
              <p:nvPr/>
            </p:nvSpPr>
            <p:spPr>
              <a:xfrm flipH="false" flipV="false" rot="0">
                <a:off x="0" y="0"/>
                <a:ext cx="1453043" cy="12099143"/>
              </a:xfrm>
              <a:custGeom>
                <a:avLst/>
                <a:gdLst/>
                <a:ahLst/>
                <a:cxnLst/>
                <a:rect r="r" b="b" t="t" l="l"/>
                <a:pathLst>
                  <a:path h="12099143" w="1453043">
                    <a:moveTo>
                      <a:pt x="0" y="0"/>
                    </a:moveTo>
                    <a:lnTo>
                      <a:pt x="1453043" y="0"/>
                    </a:lnTo>
                    <a:lnTo>
                      <a:pt x="1453043" y="12099143"/>
                    </a:lnTo>
                    <a:lnTo>
                      <a:pt x="0" y="12099143"/>
                    </a:lnTo>
                    <a:close/>
                  </a:path>
                </a:pathLst>
              </a:custGeom>
              <a:solidFill>
                <a:srgbClr val="62B0D9"/>
              </a:solidFill>
            </p:spPr>
          </p:sp>
          <p:sp>
            <p:nvSpPr>
              <p:cNvPr name="TextBox 29" id="29"/>
              <p:cNvSpPr txBox="true"/>
              <p:nvPr/>
            </p:nvSpPr>
            <p:spPr>
              <a:xfrm>
                <a:off x="0" y="-38100"/>
                <a:ext cx="1453043" cy="12137243"/>
              </a:xfrm>
              <a:prstGeom prst="rect">
                <a:avLst/>
              </a:prstGeom>
            </p:spPr>
            <p:txBody>
              <a:bodyPr anchor="ctr" rtlCol="false" tIns="20525" lIns="20525" bIns="20525" rIns="20525"/>
              <a:lstStyle/>
              <a:p>
                <a:pPr algn="ctr">
                  <a:lnSpc>
                    <a:spcPts val="1948"/>
                  </a:lnSpc>
                </a:pPr>
              </a:p>
            </p:txBody>
          </p:sp>
        </p:grpSp>
        <p:grpSp>
          <p:nvGrpSpPr>
            <p:cNvPr name="Group 30" id="30"/>
            <p:cNvGrpSpPr/>
            <p:nvPr/>
          </p:nvGrpSpPr>
          <p:grpSpPr>
            <a:xfrm rot="0">
              <a:off x="12121639" y="1267139"/>
              <a:ext cx="538029" cy="6731878"/>
              <a:chOff x="0" y="0"/>
              <a:chExt cx="1453043" cy="18180653"/>
            </a:xfrm>
          </p:grpSpPr>
          <p:sp>
            <p:nvSpPr>
              <p:cNvPr name="Freeform 31" id="31"/>
              <p:cNvSpPr/>
              <p:nvPr/>
            </p:nvSpPr>
            <p:spPr>
              <a:xfrm flipH="false" flipV="false" rot="0">
                <a:off x="0" y="0"/>
                <a:ext cx="1453043" cy="18180653"/>
              </a:xfrm>
              <a:custGeom>
                <a:avLst/>
                <a:gdLst/>
                <a:ahLst/>
                <a:cxnLst/>
                <a:rect r="r" b="b" t="t" l="l"/>
                <a:pathLst>
                  <a:path h="18180653" w="1453043">
                    <a:moveTo>
                      <a:pt x="0" y="0"/>
                    </a:moveTo>
                    <a:lnTo>
                      <a:pt x="1453043" y="0"/>
                    </a:lnTo>
                    <a:lnTo>
                      <a:pt x="1453043" y="18180653"/>
                    </a:lnTo>
                    <a:lnTo>
                      <a:pt x="0" y="18180653"/>
                    </a:lnTo>
                    <a:close/>
                  </a:path>
                </a:pathLst>
              </a:custGeom>
              <a:solidFill>
                <a:srgbClr val="62B0D9"/>
              </a:solidFill>
            </p:spPr>
          </p:sp>
          <p:sp>
            <p:nvSpPr>
              <p:cNvPr name="TextBox 32" id="32"/>
              <p:cNvSpPr txBox="true"/>
              <p:nvPr/>
            </p:nvSpPr>
            <p:spPr>
              <a:xfrm>
                <a:off x="0" y="-38100"/>
                <a:ext cx="1453043" cy="18218753"/>
              </a:xfrm>
              <a:prstGeom prst="rect">
                <a:avLst/>
              </a:prstGeom>
            </p:spPr>
            <p:txBody>
              <a:bodyPr anchor="ctr" rtlCol="false" tIns="20525" lIns="20525" bIns="20525" rIns="20525"/>
              <a:lstStyle/>
              <a:p>
                <a:pPr algn="ctr">
                  <a:lnSpc>
                    <a:spcPts val="1948"/>
                  </a:lnSpc>
                </a:pPr>
              </a:p>
            </p:txBody>
          </p:sp>
        </p:grpSp>
        <p:grpSp>
          <p:nvGrpSpPr>
            <p:cNvPr name="Group 33" id="33"/>
            <p:cNvGrpSpPr/>
            <p:nvPr/>
          </p:nvGrpSpPr>
          <p:grpSpPr>
            <a:xfrm rot="0">
              <a:off x="9738192" y="6987981"/>
              <a:ext cx="538029" cy="1011035"/>
              <a:chOff x="0" y="0"/>
              <a:chExt cx="1453043" cy="2730484"/>
            </a:xfrm>
          </p:grpSpPr>
          <p:sp>
            <p:nvSpPr>
              <p:cNvPr name="Freeform 34" id="34"/>
              <p:cNvSpPr/>
              <p:nvPr/>
            </p:nvSpPr>
            <p:spPr>
              <a:xfrm flipH="false" flipV="false" rot="0">
                <a:off x="0" y="0"/>
                <a:ext cx="1453043" cy="2730484"/>
              </a:xfrm>
              <a:custGeom>
                <a:avLst/>
                <a:gdLst/>
                <a:ahLst/>
                <a:cxnLst/>
                <a:rect r="r" b="b" t="t" l="l"/>
                <a:pathLst>
                  <a:path h="2730484" w="1453043">
                    <a:moveTo>
                      <a:pt x="0" y="0"/>
                    </a:moveTo>
                    <a:lnTo>
                      <a:pt x="1453043" y="0"/>
                    </a:lnTo>
                    <a:lnTo>
                      <a:pt x="1453043" y="2730484"/>
                    </a:lnTo>
                    <a:lnTo>
                      <a:pt x="0" y="2730484"/>
                    </a:lnTo>
                    <a:close/>
                  </a:path>
                </a:pathLst>
              </a:custGeom>
              <a:solidFill>
                <a:srgbClr val="005DD8"/>
              </a:solidFill>
            </p:spPr>
          </p:sp>
          <p:sp>
            <p:nvSpPr>
              <p:cNvPr name="TextBox 35" id="35"/>
              <p:cNvSpPr txBox="true"/>
              <p:nvPr/>
            </p:nvSpPr>
            <p:spPr>
              <a:xfrm>
                <a:off x="0" y="-38100"/>
                <a:ext cx="1453043" cy="2768584"/>
              </a:xfrm>
              <a:prstGeom prst="rect">
                <a:avLst/>
              </a:prstGeom>
            </p:spPr>
            <p:txBody>
              <a:bodyPr anchor="ctr" rtlCol="false" tIns="20525" lIns="20525" bIns="20525" rIns="20525"/>
              <a:lstStyle/>
              <a:p>
                <a:pPr algn="ctr">
                  <a:lnSpc>
                    <a:spcPts val="1948"/>
                  </a:lnSpc>
                </a:pPr>
              </a:p>
            </p:txBody>
          </p:sp>
        </p:grpSp>
        <p:grpSp>
          <p:nvGrpSpPr>
            <p:cNvPr name="Group 36" id="36"/>
            <p:cNvGrpSpPr/>
            <p:nvPr/>
          </p:nvGrpSpPr>
          <p:grpSpPr>
            <a:xfrm rot="0">
              <a:off x="10368064" y="3378942"/>
              <a:ext cx="538029" cy="4620075"/>
              <a:chOff x="0" y="0"/>
              <a:chExt cx="1453043" cy="12477348"/>
            </a:xfrm>
          </p:grpSpPr>
          <p:sp>
            <p:nvSpPr>
              <p:cNvPr name="Freeform 37" id="37"/>
              <p:cNvSpPr/>
              <p:nvPr/>
            </p:nvSpPr>
            <p:spPr>
              <a:xfrm flipH="false" flipV="false" rot="0">
                <a:off x="0" y="0"/>
                <a:ext cx="1453043" cy="12477348"/>
              </a:xfrm>
              <a:custGeom>
                <a:avLst/>
                <a:gdLst/>
                <a:ahLst/>
                <a:cxnLst/>
                <a:rect r="r" b="b" t="t" l="l"/>
                <a:pathLst>
                  <a:path h="12477348" w="1453043">
                    <a:moveTo>
                      <a:pt x="0" y="0"/>
                    </a:moveTo>
                    <a:lnTo>
                      <a:pt x="1453043" y="0"/>
                    </a:lnTo>
                    <a:lnTo>
                      <a:pt x="1453043" y="12477348"/>
                    </a:lnTo>
                    <a:lnTo>
                      <a:pt x="0" y="12477348"/>
                    </a:lnTo>
                    <a:close/>
                  </a:path>
                </a:pathLst>
              </a:custGeom>
              <a:solidFill>
                <a:srgbClr val="62B0D9"/>
              </a:solidFill>
            </p:spPr>
          </p:sp>
          <p:sp>
            <p:nvSpPr>
              <p:cNvPr name="TextBox 38" id="38"/>
              <p:cNvSpPr txBox="true"/>
              <p:nvPr/>
            </p:nvSpPr>
            <p:spPr>
              <a:xfrm>
                <a:off x="0" y="-38100"/>
                <a:ext cx="1453043" cy="12515448"/>
              </a:xfrm>
              <a:prstGeom prst="rect">
                <a:avLst/>
              </a:prstGeom>
            </p:spPr>
            <p:txBody>
              <a:bodyPr anchor="ctr" rtlCol="false" tIns="20525" lIns="20525" bIns="20525" rIns="20525"/>
              <a:lstStyle/>
              <a:p>
                <a:pPr algn="ctr">
                  <a:lnSpc>
                    <a:spcPts val="1948"/>
                  </a:lnSpc>
                </a:pPr>
              </a:p>
            </p:txBody>
          </p:sp>
        </p:grpSp>
        <p:grpSp>
          <p:nvGrpSpPr>
            <p:cNvPr name="Group 39" id="39"/>
            <p:cNvGrpSpPr/>
            <p:nvPr/>
          </p:nvGrpSpPr>
          <p:grpSpPr>
            <a:xfrm rot="0">
              <a:off x="6214545" y="7769885"/>
              <a:ext cx="538029" cy="229132"/>
              <a:chOff x="0" y="0"/>
              <a:chExt cx="1453043" cy="618813"/>
            </a:xfrm>
          </p:grpSpPr>
          <p:sp>
            <p:nvSpPr>
              <p:cNvPr name="Freeform 40" id="40"/>
              <p:cNvSpPr/>
              <p:nvPr/>
            </p:nvSpPr>
            <p:spPr>
              <a:xfrm flipH="false" flipV="false" rot="0">
                <a:off x="0" y="0"/>
                <a:ext cx="1453043" cy="618813"/>
              </a:xfrm>
              <a:custGeom>
                <a:avLst/>
                <a:gdLst/>
                <a:ahLst/>
                <a:cxnLst/>
                <a:rect r="r" b="b" t="t" l="l"/>
                <a:pathLst>
                  <a:path h="618813" w="1453043">
                    <a:moveTo>
                      <a:pt x="0" y="0"/>
                    </a:moveTo>
                    <a:lnTo>
                      <a:pt x="1453043" y="0"/>
                    </a:lnTo>
                    <a:lnTo>
                      <a:pt x="1453043" y="618813"/>
                    </a:lnTo>
                    <a:lnTo>
                      <a:pt x="0" y="618813"/>
                    </a:lnTo>
                    <a:close/>
                  </a:path>
                </a:pathLst>
              </a:custGeom>
              <a:solidFill>
                <a:srgbClr val="005DD8"/>
              </a:solidFill>
            </p:spPr>
          </p:sp>
          <p:sp>
            <p:nvSpPr>
              <p:cNvPr name="TextBox 41" id="41"/>
              <p:cNvSpPr txBox="true"/>
              <p:nvPr/>
            </p:nvSpPr>
            <p:spPr>
              <a:xfrm>
                <a:off x="0" y="-19050"/>
                <a:ext cx="1453043" cy="637863"/>
              </a:xfrm>
              <a:prstGeom prst="rect">
                <a:avLst/>
              </a:prstGeom>
            </p:spPr>
            <p:txBody>
              <a:bodyPr anchor="ctr" rtlCol="false" tIns="20525" lIns="20525" bIns="20525" rIns="20525"/>
              <a:lstStyle/>
              <a:p>
                <a:pPr algn="ctr">
                  <a:lnSpc>
                    <a:spcPts val="1380"/>
                  </a:lnSpc>
                </a:pPr>
              </a:p>
            </p:txBody>
          </p:sp>
        </p:grpSp>
        <p:grpSp>
          <p:nvGrpSpPr>
            <p:cNvPr name="Group 42" id="42"/>
            <p:cNvGrpSpPr/>
            <p:nvPr/>
          </p:nvGrpSpPr>
          <p:grpSpPr>
            <a:xfrm rot="0">
              <a:off x="6844417" y="2995269"/>
              <a:ext cx="538029" cy="5003747"/>
              <a:chOff x="0" y="0"/>
              <a:chExt cx="1453043" cy="13513525"/>
            </a:xfrm>
          </p:grpSpPr>
          <p:sp>
            <p:nvSpPr>
              <p:cNvPr name="Freeform 43" id="43"/>
              <p:cNvSpPr/>
              <p:nvPr/>
            </p:nvSpPr>
            <p:spPr>
              <a:xfrm flipH="false" flipV="false" rot="0">
                <a:off x="0" y="0"/>
                <a:ext cx="1453043" cy="13513524"/>
              </a:xfrm>
              <a:custGeom>
                <a:avLst/>
                <a:gdLst/>
                <a:ahLst/>
                <a:cxnLst/>
                <a:rect r="r" b="b" t="t" l="l"/>
                <a:pathLst>
                  <a:path h="13513524" w="1453043">
                    <a:moveTo>
                      <a:pt x="0" y="0"/>
                    </a:moveTo>
                    <a:lnTo>
                      <a:pt x="1453043" y="0"/>
                    </a:lnTo>
                    <a:lnTo>
                      <a:pt x="1453043" y="13513524"/>
                    </a:lnTo>
                    <a:lnTo>
                      <a:pt x="0" y="13513524"/>
                    </a:lnTo>
                    <a:close/>
                  </a:path>
                </a:pathLst>
              </a:custGeom>
              <a:solidFill>
                <a:srgbClr val="62B0D9"/>
              </a:solidFill>
            </p:spPr>
          </p:sp>
          <p:sp>
            <p:nvSpPr>
              <p:cNvPr name="TextBox 44" id="44"/>
              <p:cNvSpPr txBox="true"/>
              <p:nvPr/>
            </p:nvSpPr>
            <p:spPr>
              <a:xfrm>
                <a:off x="0" y="-38100"/>
                <a:ext cx="1453043" cy="13551625"/>
              </a:xfrm>
              <a:prstGeom prst="rect">
                <a:avLst/>
              </a:prstGeom>
            </p:spPr>
            <p:txBody>
              <a:bodyPr anchor="ctr" rtlCol="false" tIns="20525" lIns="20525" bIns="20525" rIns="20525"/>
              <a:lstStyle/>
              <a:p>
                <a:pPr algn="ctr">
                  <a:lnSpc>
                    <a:spcPts val="1948"/>
                  </a:lnSpc>
                </a:pPr>
              </a:p>
            </p:txBody>
          </p:sp>
        </p:grpSp>
        <p:grpSp>
          <p:nvGrpSpPr>
            <p:cNvPr name="Group 45" id="45"/>
            <p:cNvGrpSpPr/>
            <p:nvPr/>
          </p:nvGrpSpPr>
          <p:grpSpPr>
            <a:xfrm rot="0">
              <a:off x="13253591" y="7948679"/>
              <a:ext cx="538029" cy="50337"/>
              <a:chOff x="0" y="0"/>
              <a:chExt cx="1453043" cy="135945"/>
            </a:xfrm>
          </p:grpSpPr>
          <p:sp>
            <p:nvSpPr>
              <p:cNvPr name="Freeform 46" id="46"/>
              <p:cNvSpPr/>
              <p:nvPr/>
            </p:nvSpPr>
            <p:spPr>
              <a:xfrm flipH="false" flipV="false" rot="0">
                <a:off x="0" y="0"/>
                <a:ext cx="1453043" cy="135945"/>
              </a:xfrm>
              <a:custGeom>
                <a:avLst/>
                <a:gdLst/>
                <a:ahLst/>
                <a:cxnLst/>
                <a:rect r="r" b="b" t="t" l="l"/>
                <a:pathLst>
                  <a:path h="135945" w="1453043">
                    <a:moveTo>
                      <a:pt x="0" y="0"/>
                    </a:moveTo>
                    <a:lnTo>
                      <a:pt x="1453043" y="0"/>
                    </a:lnTo>
                    <a:lnTo>
                      <a:pt x="1453043" y="135945"/>
                    </a:lnTo>
                    <a:lnTo>
                      <a:pt x="0" y="135945"/>
                    </a:lnTo>
                    <a:close/>
                  </a:path>
                </a:pathLst>
              </a:custGeom>
              <a:solidFill>
                <a:srgbClr val="005DD8"/>
              </a:solidFill>
            </p:spPr>
          </p:sp>
          <p:sp>
            <p:nvSpPr>
              <p:cNvPr name="TextBox 47" id="47"/>
              <p:cNvSpPr txBox="true"/>
              <p:nvPr/>
            </p:nvSpPr>
            <p:spPr>
              <a:xfrm>
                <a:off x="0" y="-9525"/>
                <a:ext cx="1453043" cy="145470"/>
              </a:xfrm>
              <a:prstGeom prst="rect">
                <a:avLst/>
              </a:prstGeom>
            </p:spPr>
            <p:txBody>
              <a:bodyPr anchor="ctr" rtlCol="false" tIns="20525" lIns="20525" bIns="20525" rIns="20525"/>
              <a:lstStyle/>
              <a:p>
                <a:pPr algn="ctr">
                  <a:lnSpc>
                    <a:spcPts val="670"/>
                  </a:lnSpc>
                </a:pPr>
              </a:p>
            </p:txBody>
          </p:sp>
        </p:grpSp>
        <p:grpSp>
          <p:nvGrpSpPr>
            <p:cNvPr name="Group 48" id="48"/>
            <p:cNvGrpSpPr/>
            <p:nvPr/>
          </p:nvGrpSpPr>
          <p:grpSpPr>
            <a:xfrm rot="0">
              <a:off x="13881608" y="2587106"/>
              <a:ext cx="538029" cy="5411911"/>
              <a:chOff x="0" y="0"/>
              <a:chExt cx="1453043" cy="14615843"/>
            </a:xfrm>
          </p:grpSpPr>
          <p:sp>
            <p:nvSpPr>
              <p:cNvPr name="Freeform 49" id="49"/>
              <p:cNvSpPr/>
              <p:nvPr/>
            </p:nvSpPr>
            <p:spPr>
              <a:xfrm flipH="false" flipV="false" rot="0">
                <a:off x="0" y="0"/>
                <a:ext cx="1453043" cy="14615843"/>
              </a:xfrm>
              <a:custGeom>
                <a:avLst/>
                <a:gdLst/>
                <a:ahLst/>
                <a:cxnLst/>
                <a:rect r="r" b="b" t="t" l="l"/>
                <a:pathLst>
                  <a:path h="14615843" w="1453043">
                    <a:moveTo>
                      <a:pt x="0" y="0"/>
                    </a:moveTo>
                    <a:lnTo>
                      <a:pt x="1453043" y="0"/>
                    </a:lnTo>
                    <a:lnTo>
                      <a:pt x="1453043" y="14615843"/>
                    </a:lnTo>
                    <a:lnTo>
                      <a:pt x="0" y="14615843"/>
                    </a:lnTo>
                    <a:close/>
                  </a:path>
                </a:pathLst>
              </a:custGeom>
              <a:solidFill>
                <a:srgbClr val="62B0D9"/>
              </a:solidFill>
            </p:spPr>
          </p:sp>
          <p:sp>
            <p:nvSpPr>
              <p:cNvPr name="TextBox 50" id="50"/>
              <p:cNvSpPr txBox="true"/>
              <p:nvPr/>
            </p:nvSpPr>
            <p:spPr>
              <a:xfrm>
                <a:off x="0" y="-38100"/>
                <a:ext cx="1453043" cy="14653943"/>
              </a:xfrm>
              <a:prstGeom prst="rect">
                <a:avLst/>
              </a:prstGeom>
            </p:spPr>
            <p:txBody>
              <a:bodyPr anchor="ctr" rtlCol="false" tIns="20525" lIns="20525" bIns="20525" rIns="20525"/>
              <a:lstStyle/>
              <a:p>
                <a:pPr algn="ctr">
                  <a:lnSpc>
                    <a:spcPts val="1948"/>
                  </a:lnSpc>
                </a:pPr>
              </a:p>
            </p:txBody>
          </p:sp>
        </p:grpSp>
        <p:grpSp>
          <p:nvGrpSpPr>
            <p:cNvPr name="Group 51" id="51"/>
            <p:cNvGrpSpPr/>
            <p:nvPr/>
          </p:nvGrpSpPr>
          <p:grpSpPr>
            <a:xfrm rot="0">
              <a:off x="11493622" y="7171788"/>
              <a:ext cx="538029" cy="827229"/>
              <a:chOff x="0" y="0"/>
              <a:chExt cx="1453043" cy="2234081"/>
            </a:xfrm>
          </p:grpSpPr>
          <p:sp>
            <p:nvSpPr>
              <p:cNvPr name="Freeform 52" id="52"/>
              <p:cNvSpPr/>
              <p:nvPr/>
            </p:nvSpPr>
            <p:spPr>
              <a:xfrm flipH="false" flipV="false" rot="0">
                <a:off x="0" y="0"/>
                <a:ext cx="1453043" cy="2234081"/>
              </a:xfrm>
              <a:custGeom>
                <a:avLst/>
                <a:gdLst/>
                <a:ahLst/>
                <a:cxnLst/>
                <a:rect r="r" b="b" t="t" l="l"/>
                <a:pathLst>
                  <a:path h="2234081" w="1453043">
                    <a:moveTo>
                      <a:pt x="0" y="0"/>
                    </a:moveTo>
                    <a:lnTo>
                      <a:pt x="1453043" y="0"/>
                    </a:lnTo>
                    <a:lnTo>
                      <a:pt x="1453043" y="2234081"/>
                    </a:lnTo>
                    <a:lnTo>
                      <a:pt x="0" y="2234081"/>
                    </a:lnTo>
                    <a:close/>
                  </a:path>
                </a:pathLst>
              </a:custGeom>
              <a:solidFill>
                <a:srgbClr val="005DD8"/>
              </a:solidFill>
            </p:spPr>
          </p:sp>
          <p:sp>
            <p:nvSpPr>
              <p:cNvPr name="TextBox 53" id="53"/>
              <p:cNvSpPr txBox="true"/>
              <p:nvPr/>
            </p:nvSpPr>
            <p:spPr>
              <a:xfrm>
                <a:off x="0" y="-38100"/>
                <a:ext cx="1453043" cy="2272181"/>
              </a:xfrm>
              <a:prstGeom prst="rect">
                <a:avLst/>
              </a:prstGeom>
            </p:spPr>
            <p:txBody>
              <a:bodyPr anchor="ctr" rtlCol="false" tIns="20525" lIns="20525" bIns="20525" rIns="20525"/>
              <a:lstStyle/>
              <a:p>
                <a:pPr algn="ctr">
                  <a:lnSpc>
                    <a:spcPts val="1948"/>
                  </a:lnSpc>
                </a:pPr>
              </a:p>
            </p:txBody>
          </p:sp>
        </p:grpSp>
        <p:sp>
          <p:nvSpPr>
            <p:cNvPr name="AutoShape 54" id="54"/>
            <p:cNvSpPr/>
            <p:nvPr/>
          </p:nvSpPr>
          <p:spPr>
            <a:xfrm>
              <a:off x="577487" y="8004050"/>
              <a:ext cx="14436072" cy="0"/>
            </a:xfrm>
            <a:prstGeom prst="line">
              <a:avLst/>
            </a:prstGeom>
            <a:ln cap="flat" w="11019">
              <a:solidFill>
                <a:srgbClr val="000000"/>
              </a:solidFill>
              <a:prstDash val="solid"/>
              <a:headEnd type="none" len="sm" w="sm"/>
              <a:tailEnd type="none" len="sm" w="sm"/>
            </a:ln>
          </p:spPr>
        </p:sp>
        <p:grpSp>
          <p:nvGrpSpPr>
            <p:cNvPr name="Group 55" id="55"/>
            <p:cNvGrpSpPr/>
            <p:nvPr/>
          </p:nvGrpSpPr>
          <p:grpSpPr>
            <a:xfrm rot="0">
              <a:off x="7768599" y="0"/>
              <a:ext cx="419473" cy="400380"/>
              <a:chOff x="0" y="0"/>
              <a:chExt cx="104525" cy="99768"/>
            </a:xfrm>
          </p:grpSpPr>
          <p:sp>
            <p:nvSpPr>
              <p:cNvPr name="Freeform 56" id="56"/>
              <p:cNvSpPr/>
              <p:nvPr/>
            </p:nvSpPr>
            <p:spPr>
              <a:xfrm flipH="false" flipV="false" rot="0">
                <a:off x="0" y="0"/>
                <a:ext cx="104525" cy="99768"/>
              </a:xfrm>
              <a:custGeom>
                <a:avLst/>
                <a:gdLst/>
                <a:ahLst/>
                <a:cxnLst/>
                <a:rect r="r" b="b" t="t" l="l"/>
                <a:pathLst>
                  <a:path h="99768" w="104525">
                    <a:moveTo>
                      <a:pt x="0" y="0"/>
                    </a:moveTo>
                    <a:lnTo>
                      <a:pt x="104525" y="0"/>
                    </a:lnTo>
                    <a:lnTo>
                      <a:pt x="104525" y="99768"/>
                    </a:lnTo>
                    <a:lnTo>
                      <a:pt x="0" y="99768"/>
                    </a:lnTo>
                    <a:close/>
                  </a:path>
                </a:pathLst>
              </a:custGeom>
              <a:solidFill>
                <a:srgbClr val="62B0D9"/>
              </a:solidFill>
            </p:spPr>
          </p:sp>
          <p:sp>
            <p:nvSpPr>
              <p:cNvPr name="TextBox 57" id="57"/>
              <p:cNvSpPr txBox="true"/>
              <p:nvPr/>
            </p:nvSpPr>
            <p:spPr>
              <a:xfrm>
                <a:off x="0" y="-47625"/>
                <a:ext cx="104525" cy="147393"/>
              </a:xfrm>
              <a:prstGeom prst="rect">
                <a:avLst/>
              </a:prstGeom>
            </p:spPr>
            <p:txBody>
              <a:bodyPr anchor="ctr" rtlCol="false" tIns="50800" lIns="50800" bIns="50800" rIns="50800"/>
              <a:lstStyle/>
              <a:p>
                <a:pPr algn="ctr">
                  <a:lnSpc>
                    <a:spcPts val="3219"/>
                  </a:lnSpc>
                </a:pPr>
              </a:p>
            </p:txBody>
          </p:sp>
        </p:grpSp>
        <p:grpSp>
          <p:nvGrpSpPr>
            <p:cNvPr name="Group 58" id="58"/>
            <p:cNvGrpSpPr/>
            <p:nvPr/>
          </p:nvGrpSpPr>
          <p:grpSpPr>
            <a:xfrm rot="0">
              <a:off x="5450604" y="0"/>
              <a:ext cx="419473" cy="400380"/>
              <a:chOff x="0" y="0"/>
              <a:chExt cx="104525" cy="99768"/>
            </a:xfrm>
          </p:grpSpPr>
          <p:sp>
            <p:nvSpPr>
              <p:cNvPr name="Freeform 59" id="59"/>
              <p:cNvSpPr/>
              <p:nvPr/>
            </p:nvSpPr>
            <p:spPr>
              <a:xfrm flipH="false" flipV="false" rot="0">
                <a:off x="0" y="0"/>
                <a:ext cx="104525" cy="99768"/>
              </a:xfrm>
              <a:custGeom>
                <a:avLst/>
                <a:gdLst/>
                <a:ahLst/>
                <a:cxnLst/>
                <a:rect r="r" b="b" t="t" l="l"/>
                <a:pathLst>
                  <a:path h="99768" w="104525">
                    <a:moveTo>
                      <a:pt x="0" y="0"/>
                    </a:moveTo>
                    <a:lnTo>
                      <a:pt x="104525" y="0"/>
                    </a:lnTo>
                    <a:lnTo>
                      <a:pt x="104525" y="99768"/>
                    </a:lnTo>
                    <a:lnTo>
                      <a:pt x="0" y="99768"/>
                    </a:lnTo>
                    <a:close/>
                  </a:path>
                </a:pathLst>
              </a:custGeom>
              <a:solidFill>
                <a:srgbClr val="005DD8"/>
              </a:solidFill>
            </p:spPr>
          </p:sp>
          <p:sp>
            <p:nvSpPr>
              <p:cNvPr name="TextBox 60" id="60"/>
              <p:cNvSpPr txBox="true"/>
              <p:nvPr/>
            </p:nvSpPr>
            <p:spPr>
              <a:xfrm>
                <a:off x="0" y="-47625"/>
                <a:ext cx="104525" cy="147393"/>
              </a:xfrm>
              <a:prstGeom prst="rect">
                <a:avLst/>
              </a:prstGeom>
            </p:spPr>
            <p:txBody>
              <a:bodyPr anchor="ctr" rtlCol="false" tIns="50800" lIns="50800" bIns="50800" rIns="50800"/>
              <a:lstStyle/>
              <a:p>
                <a:pPr algn="ctr">
                  <a:lnSpc>
                    <a:spcPts val="3219"/>
                  </a:lnSpc>
                </a:pPr>
              </a:p>
            </p:txBody>
          </p:sp>
        </p:grpSp>
        <p:sp>
          <p:nvSpPr>
            <p:cNvPr name="TextBox 61" id="61"/>
            <p:cNvSpPr txBox="true"/>
            <p:nvPr/>
          </p:nvSpPr>
          <p:spPr>
            <a:xfrm rot="0">
              <a:off x="6116819" y="-16258"/>
              <a:ext cx="958542" cy="356904"/>
            </a:xfrm>
            <a:prstGeom prst="rect">
              <a:avLst/>
            </a:prstGeom>
          </p:spPr>
          <p:txBody>
            <a:bodyPr anchor="t" rtlCol="false" tIns="0" lIns="0" bIns="0" rIns="0">
              <a:spAutoFit/>
            </a:bodyPr>
            <a:lstStyle/>
            <a:p>
              <a:pPr algn="ctr">
                <a:lnSpc>
                  <a:spcPts val="2219"/>
                </a:lnSpc>
                <a:spcBef>
                  <a:spcPct val="0"/>
                </a:spcBef>
              </a:pPr>
              <a:r>
                <a:rPr lang="en-US" sz="1585">
                  <a:solidFill>
                    <a:srgbClr val="000000"/>
                  </a:solidFill>
                  <a:latin typeface="Open Sans Extra Bold"/>
                  <a:ea typeface="Open Sans Extra Bold"/>
                  <a:cs typeface="Open Sans Extra Bold"/>
                  <a:sym typeface="Open Sans Extra Bold"/>
                </a:rPr>
                <a:t>INDIA</a:t>
              </a:r>
            </a:p>
          </p:txBody>
        </p:sp>
        <p:sp>
          <p:nvSpPr>
            <p:cNvPr name="TextBox 62" id="62"/>
            <p:cNvSpPr txBox="true"/>
            <p:nvPr/>
          </p:nvSpPr>
          <p:spPr>
            <a:xfrm rot="0">
              <a:off x="8613931" y="2688"/>
              <a:ext cx="660416" cy="356904"/>
            </a:xfrm>
            <a:prstGeom prst="rect">
              <a:avLst/>
            </a:prstGeom>
          </p:spPr>
          <p:txBody>
            <a:bodyPr anchor="t" rtlCol="false" tIns="0" lIns="0" bIns="0" rIns="0">
              <a:spAutoFit/>
            </a:bodyPr>
            <a:lstStyle/>
            <a:p>
              <a:pPr algn="ctr">
                <a:lnSpc>
                  <a:spcPts val="2219"/>
                </a:lnSpc>
                <a:spcBef>
                  <a:spcPct val="0"/>
                </a:spcBef>
              </a:pPr>
              <a:r>
                <a:rPr lang="en-US" sz="1585">
                  <a:solidFill>
                    <a:srgbClr val="000000"/>
                  </a:solidFill>
                  <a:latin typeface="Open Sans Extra Bold"/>
                  <a:ea typeface="Open Sans Extra Bold"/>
                  <a:cs typeface="Open Sans Extra Bold"/>
                  <a:sym typeface="Open Sans Extra Bold"/>
                </a:rPr>
                <a:t>USA</a:t>
              </a:r>
            </a:p>
          </p:txBody>
        </p:sp>
        <p:sp>
          <p:nvSpPr>
            <p:cNvPr name="TextBox 63" id="63"/>
            <p:cNvSpPr txBox="true"/>
            <p:nvPr/>
          </p:nvSpPr>
          <p:spPr>
            <a:xfrm rot="-3204513">
              <a:off x="-136385" y="8691493"/>
              <a:ext cx="2142218" cy="795047"/>
            </a:xfrm>
            <a:prstGeom prst="rect">
              <a:avLst/>
            </a:prstGeom>
          </p:spPr>
          <p:txBody>
            <a:bodyPr anchor="t" rtlCol="false" tIns="0" lIns="0" bIns="0" rIns="0">
              <a:spAutoFit/>
            </a:bodyPr>
            <a:lstStyle/>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POPULATION DENSITY</a:t>
              </a:r>
            </a:p>
          </p:txBody>
        </p:sp>
        <p:sp>
          <p:nvSpPr>
            <p:cNvPr name="TextBox 64" id="64"/>
            <p:cNvSpPr txBox="true"/>
            <p:nvPr/>
          </p:nvSpPr>
          <p:spPr>
            <a:xfrm rot="-3204513">
              <a:off x="2498834" y="8451182"/>
              <a:ext cx="1543614" cy="795047"/>
            </a:xfrm>
            <a:prstGeom prst="rect">
              <a:avLst/>
            </a:prstGeom>
          </p:spPr>
          <p:txBody>
            <a:bodyPr anchor="t" rtlCol="false" tIns="0" lIns="0" bIns="0" rIns="0">
              <a:spAutoFit/>
            </a:bodyPr>
            <a:lstStyle/>
            <a:p>
              <a:pPr algn="r">
                <a:lnSpc>
                  <a:spcPts val="2441"/>
                </a:lnSpc>
              </a:pPr>
              <a:r>
                <a:rPr lang="en-US" sz="1743">
                  <a:solidFill>
                    <a:srgbClr val="000000"/>
                  </a:solidFill>
                  <a:latin typeface="Open Sans Extra Bold"/>
                  <a:ea typeface="Open Sans Extra Bold"/>
                  <a:cs typeface="Open Sans Extra Bold"/>
                  <a:sym typeface="Open Sans Extra Bold"/>
                </a:rPr>
                <a:t>LITERACY </a:t>
              </a:r>
            </a:p>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RATE</a:t>
              </a:r>
            </a:p>
          </p:txBody>
        </p:sp>
        <p:sp>
          <p:nvSpPr>
            <p:cNvPr name="TextBox 65" id="65"/>
            <p:cNvSpPr txBox="true"/>
            <p:nvPr/>
          </p:nvSpPr>
          <p:spPr>
            <a:xfrm rot="-3204513">
              <a:off x="3841247" y="8653760"/>
              <a:ext cx="2060765" cy="795047"/>
            </a:xfrm>
            <a:prstGeom prst="rect">
              <a:avLst/>
            </a:prstGeom>
          </p:spPr>
          <p:txBody>
            <a:bodyPr anchor="t" rtlCol="false" tIns="0" lIns="0" bIns="0" rIns="0">
              <a:spAutoFit/>
            </a:bodyPr>
            <a:lstStyle/>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UMEMPLOYMENT RATE</a:t>
              </a:r>
            </a:p>
          </p:txBody>
        </p:sp>
        <p:sp>
          <p:nvSpPr>
            <p:cNvPr name="TextBox 66" id="66"/>
            <p:cNvSpPr txBox="true"/>
            <p:nvPr/>
          </p:nvSpPr>
          <p:spPr>
            <a:xfrm rot="-3204513">
              <a:off x="5594822" y="8658794"/>
              <a:ext cx="2060765" cy="795047"/>
            </a:xfrm>
            <a:prstGeom prst="rect">
              <a:avLst/>
            </a:prstGeom>
          </p:spPr>
          <p:txBody>
            <a:bodyPr anchor="t" rtlCol="false" tIns="0" lIns="0" bIns="0" rIns="0">
              <a:spAutoFit/>
            </a:bodyPr>
            <a:lstStyle/>
            <a:p>
              <a:pPr algn="r">
                <a:lnSpc>
                  <a:spcPts val="2441"/>
                </a:lnSpc>
              </a:pPr>
              <a:r>
                <a:rPr lang="en-US" sz="1743">
                  <a:solidFill>
                    <a:srgbClr val="000000"/>
                  </a:solidFill>
                  <a:latin typeface="Open Sans Extra Bold"/>
                  <a:ea typeface="Open Sans Extra Bold"/>
                  <a:cs typeface="Open Sans Extra Bold"/>
                  <a:sym typeface="Open Sans Extra Bold"/>
                </a:rPr>
                <a:t>AVERAGE </a:t>
              </a:r>
            </a:p>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INCOME</a:t>
              </a:r>
            </a:p>
          </p:txBody>
        </p:sp>
        <p:sp>
          <p:nvSpPr>
            <p:cNvPr name="TextBox 67" id="67"/>
            <p:cNvSpPr txBox="true"/>
            <p:nvPr/>
          </p:nvSpPr>
          <p:spPr>
            <a:xfrm rot="-3204513">
              <a:off x="7146145" y="8685026"/>
              <a:ext cx="2333747" cy="1207815"/>
            </a:xfrm>
            <a:prstGeom prst="rect">
              <a:avLst/>
            </a:prstGeom>
          </p:spPr>
          <p:txBody>
            <a:bodyPr anchor="t" rtlCol="false" tIns="0" lIns="0" bIns="0" rIns="0">
              <a:spAutoFit/>
            </a:bodyPr>
            <a:lstStyle/>
            <a:p>
              <a:pPr algn="r">
                <a:lnSpc>
                  <a:spcPts val="2441"/>
                </a:lnSpc>
              </a:pPr>
              <a:r>
                <a:rPr lang="en-US" sz="1743">
                  <a:solidFill>
                    <a:srgbClr val="000000"/>
                  </a:solidFill>
                  <a:latin typeface="Open Sans Extra Bold"/>
                  <a:ea typeface="Open Sans Extra Bold"/>
                  <a:cs typeface="Open Sans Extra Bold"/>
                  <a:sym typeface="Open Sans Extra Bold"/>
                </a:rPr>
                <a:t>HOSPITAL BEDS </a:t>
              </a:r>
            </a:p>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PER 1000 PEOPLE</a:t>
              </a:r>
            </a:p>
          </p:txBody>
        </p:sp>
        <p:sp>
          <p:nvSpPr>
            <p:cNvPr name="TextBox 68" id="68"/>
            <p:cNvSpPr txBox="true"/>
            <p:nvPr/>
          </p:nvSpPr>
          <p:spPr>
            <a:xfrm rot="-3204513">
              <a:off x="8597917" y="9039659"/>
              <a:ext cx="2757711" cy="795047"/>
            </a:xfrm>
            <a:prstGeom prst="rect">
              <a:avLst/>
            </a:prstGeom>
          </p:spPr>
          <p:txBody>
            <a:bodyPr anchor="t" rtlCol="false" tIns="0" lIns="0" bIns="0" rIns="0">
              <a:spAutoFit/>
            </a:bodyPr>
            <a:lstStyle/>
            <a:p>
              <a:pPr algn="r">
                <a:lnSpc>
                  <a:spcPts val="2441"/>
                </a:lnSpc>
              </a:pPr>
              <a:r>
                <a:rPr lang="en-US" sz="1743">
                  <a:solidFill>
                    <a:srgbClr val="000000"/>
                  </a:solidFill>
                  <a:latin typeface="Open Sans Extra Bold"/>
                  <a:ea typeface="Open Sans Extra Bold"/>
                  <a:cs typeface="Open Sans Extra Bold"/>
                  <a:sym typeface="Open Sans Extra Bold"/>
                </a:rPr>
                <a:t>PHYSICIANS PER </a:t>
              </a:r>
            </a:p>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1000 PEOPLE</a:t>
              </a:r>
            </a:p>
          </p:txBody>
        </p:sp>
        <p:sp>
          <p:nvSpPr>
            <p:cNvPr name="TextBox 69" id="69"/>
            <p:cNvSpPr txBox="true"/>
            <p:nvPr/>
          </p:nvSpPr>
          <p:spPr>
            <a:xfrm rot="-3204513">
              <a:off x="10510064" y="8824136"/>
              <a:ext cx="2060765" cy="382280"/>
            </a:xfrm>
            <a:prstGeom prst="rect">
              <a:avLst/>
            </a:prstGeom>
          </p:spPr>
          <p:txBody>
            <a:bodyPr anchor="t" rtlCol="false" tIns="0" lIns="0" bIns="0" rIns="0">
              <a:spAutoFit/>
            </a:bodyPr>
            <a:lstStyle/>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GDP</a:t>
              </a:r>
            </a:p>
          </p:txBody>
        </p:sp>
        <p:sp>
          <p:nvSpPr>
            <p:cNvPr name="TextBox 70" id="70"/>
            <p:cNvSpPr txBox="true"/>
            <p:nvPr/>
          </p:nvSpPr>
          <p:spPr>
            <a:xfrm rot="-3204513">
              <a:off x="12310749" y="8910712"/>
              <a:ext cx="2560107" cy="1207815"/>
            </a:xfrm>
            <a:prstGeom prst="rect">
              <a:avLst/>
            </a:prstGeom>
          </p:spPr>
          <p:txBody>
            <a:bodyPr anchor="t" rtlCol="false" tIns="0" lIns="0" bIns="0" rIns="0">
              <a:spAutoFit/>
            </a:bodyPr>
            <a:lstStyle/>
            <a:p>
              <a:pPr algn="r">
                <a:lnSpc>
                  <a:spcPts val="2441"/>
                </a:lnSpc>
                <a:spcBef>
                  <a:spcPct val="0"/>
                </a:spcBef>
              </a:pPr>
              <a:r>
                <a:rPr lang="en-US" sz="1743">
                  <a:solidFill>
                    <a:srgbClr val="000000"/>
                  </a:solidFill>
                  <a:latin typeface="Open Sans Extra Bold"/>
                  <a:ea typeface="Open Sans Extra Bold"/>
                  <a:cs typeface="Open Sans Extra Bold"/>
                  <a:sym typeface="Open Sans Extra Bold"/>
                </a:rPr>
                <a:t>ANNUAL HEALTHCARE EXP PER PERSON</a:t>
              </a:r>
            </a:p>
          </p:txBody>
        </p:sp>
        <p:sp>
          <p:nvSpPr>
            <p:cNvPr name="TextBox 71" id="71"/>
            <p:cNvSpPr txBox="true"/>
            <p:nvPr/>
          </p:nvSpPr>
          <p:spPr>
            <a:xfrm rot="-5400000">
              <a:off x="-237554" y="4024693"/>
              <a:ext cx="2920635" cy="407938"/>
            </a:xfrm>
            <a:prstGeom prst="rect">
              <a:avLst/>
            </a:prstGeom>
          </p:spPr>
          <p:txBody>
            <a:bodyPr anchor="t" rtlCol="false" tIns="0" lIns="0" bIns="0" rIns="0">
              <a:spAutoFit/>
            </a:bodyPr>
            <a:lstStyle/>
            <a:p>
              <a:pPr algn="ctr">
                <a:lnSpc>
                  <a:spcPts val="2606"/>
                </a:lnSpc>
                <a:spcBef>
                  <a:spcPct val="0"/>
                </a:spcBef>
              </a:pPr>
              <a:r>
                <a:rPr lang="en-US" sz="1862">
                  <a:solidFill>
                    <a:srgbClr val="FFFFFF"/>
                  </a:solidFill>
                  <a:latin typeface="Open Sans Extra Bold"/>
                  <a:ea typeface="Open Sans Extra Bold"/>
                  <a:cs typeface="Open Sans Extra Bold"/>
                  <a:sym typeface="Open Sans Extra Bold"/>
                </a:rPr>
                <a:t>481 PER KM SQ</a:t>
              </a:r>
            </a:p>
          </p:txBody>
        </p:sp>
        <p:sp>
          <p:nvSpPr>
            <p:cNvPr name="TextBox 72" id="72"/>
            <p:cNvSpPr txBox="true"/>
            <p:nvPr/>
          </p:nvSpPr>
          <p:spPr>
            <a:xfrm rot="-5400000">
              <a:off x="270588" y="5798776"/>
              <a:ext cx="3155815"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37</a:t>
              </a:r>
              <a:r>
                <a:rPr lang="en-US" sz="1862">
                  <a:solidFill>
                    <a:srgbClr val="000000"/>
                  </a:solidFill>
                  <a:latin typeface="Open Sans Extra Bold"/>
                  <a:ea typeface="Open Sans Extra Bold"/>
                  <a:cs typeface="Open Sans Extra Bold"/>
                  <a:sym typeface="Open Sans Extra Bold"/>
                </a:rPr>
                <a:t> PER KM SQ</a:t>
              </a:r>
            </a:p>
          </p:txBody>
        </p:sp>
        <p:sp>
          <p:nvSpPr>
            <p:cNvPr name="TextBox 73" id="73"/>
            <p:cNvSpPr txBox="true"/>
            <p:nvPr/>
          </p:nvSpPr>
          <p:spPr>
            <a:xfrm rot="-5400000">
              <a:off x="2069946" y="5304132"/>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77.7%</a:t>
              </a:r>
            </a:p>
          </p:txBody>
        </p:sp>
        <p:sp>
          <p:nvSpPr>
            <p:cNvPr name="TextBox 74" id="74"/>
            <p:cNvSpPr txBox="true"/>
            <p:nvPr/>
          </p:nvSpPr>
          <p:spPr>
            <a:xfrm rot="-5400000">
              <a:off x="2674072" y="5420590"/>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79%</a:t>
              </a:r>
            </a:p>
          </p:txBody>
        </p:sp>
        <p:sp>
          <p:nvSpPr>
            <p:cNvPr name="TextBox 75" id="75"/>
            <p:cNvSpPr txBox="true"/>
            <p:nvPr/>
          </p:nvSpPr>
          <p:spPr>
            <a:xfrm rot="-5400000">
              <a:off x="3813998" y="5609726"/>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7.3%</a:t>
              </a:r>
            </a:p>
          </p:txBody>
        </p:sp>
        <p:sp>
          <p:nvSpPr>
            <p:cNvPr name="TextBox 76" id="76"/>
            <p:cNvSpPr txBox="true"/>
            <p:nvPr/>
          </p:nvSpPr>
          <p:spPr>
            <a:xfrm rot="-5400000">
              <a:off x="4440222" y="6737962"/>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3.6%</a:t>
              </a:r>
            </a:p>
          </p:txBody>
        </p:sp>
        <p:sp>
          <p:nvSpPr>
            <p:cNvPr name="TextBox 77" id="77"/>
            <p:cNvSpPr txBox="true"/>
            <p:nvPr/>
          </p:nvSpPr>
          <p:spPr>
            <a:xfrm rot="-5400000">
              <a:off x="5587008" y="6737962"/>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2390 USD</a:t>
              </a:r>
            </a:p>
          </p:txBody>
        </p:sp>
        <p:sp>
          <p:nvSpPr>
            <p:cNvPr name="TextBox 78" id="78"/>
            <p:cNvSpPr txBox="true"/>
            <p:nvPr/>
          </p:nvSpPr>
          <p:spPr>
            <a:xfrm rot="-5400000">
              <a:off x="6285920" y="5755506"/>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76,770 USD</a:t>
              </a:r>
            </a:p>
          </p:txBody>
        </p:sp>
        <p:sp>
          <p:nvSpPr>
            <p:cNvPr name="TextBox 79" id="79"/>
            <p:cNvSpPr txBox="true"/>
            <p:nvPr/>
          </p:nvSpPr>
          <p:spPr>
            <a:xfrm rot="-5400000">
              <a:off x="8017582" y="6308256"/>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2.87</a:t>
              </a:r>
            </a:p>
          </p:txBody>
        </p:sp>
        <p:sp>
          <p:nvSpPr>
            <p:cNvPr name="TextBox 80" id="80"/>
            <p:cNvSpPr txBox="true"/>
            <p:nvPr/>
          </p:nvSpPr>
          <p:spPr>
            <a:xfrm rot="-5400000">
              <a:off x="7272684" y="6430054"/>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0.53</a:t>
              </a:r>
            </a:p>
          </p:txBody>
        </p:sp>
        <p:sp>
          <p:nvSpPr>
            <p:cNvPr name="TextBox 81" id="81"/>
            <p:cNvSpPr txBox="true"/>
            <p:nvPr/>
          </p:nvSpPr>
          <p:spPr>
            <a:xfrm rot="-5400000">
              <a:off x="9179696" y="6430054"/>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0.73</a:t>
              </a:r>
            </a:p>
          </p:txBody>
        </p:sp>
        <p:sp>
          <p:nvSpPr>
            <p:cNvPr name="TextBox 82" id="82"/>
            <p:cNvSpPr txBox="true"/>
            <p:nvPr/>
          </p:nvSpPr>
          <p:spPr>
            <a:xfrm rot="-5400000">
              <a:off x="9777552" y="6430054"/>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3.56</a:t>
              </a:r>
            </a:p>
          </p:txBody>
        </p:sp>
        <p:sp>
          <p:nvSpPr>
            <p:cNvPr name="TextBox 83" id="83"/>
            <p:cNvSpPr txBox="true"/>
            <p:nvPr/>
          </p:nvSpPr>
          <p:spPr>
            <a:xfrm rot="-5400000">
              <a:off x="10675676" y="4261870"/>
              <a:ext cx="3404490"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25.439 M USD</a:t>
              </a:r>
            </a:p>
          </p:txBody>
        </p:sp>
        <p:sp>
          <p:nvSpPr>
            <p:cNvPr name="TextBox 84" id="84"/>
            <p:cNvSpPr txBox="true"/>
            <p:nvPr/>
          </p:nvSpPr>
          <p:spPr>
            <a:xfrm rot="-5400000">
              <a:off x="10274470" y="5814416"/>
              <a:ext cx="3035237"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3.416 M USD</a:t>
              </a:r>
            </a:p>
          </p:txBody>
        </p:sp>
        <p:sp>
          <p:nvSpPr>
            <p:cNvPr name="TextBox 85" id="85"/>
            <p:cNvSpPr txBox="true"/>
            <p:nvPr/>
          </p:nvSpPr>
          <p:spPr>
            <a:xfrm rot="-5400000">
              <a:off x="12617804" y="6860188"/>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000000"/>
                  </a:solidFill>
                  <a:latin typeface="Open Sans Extra Bold"/>
                  <a:ea typeface="Open Sans Extra Bold"/>
                  <a:cs typeface="Open Sans Extra Bold"/>
                  <a:sym typeface="Open Sans Extra Bold"/>
                </a:rPr>
                <a:t>40 USD</a:t>
              </a:r>
            </a:p>
          </p:txBody>
        </p:sp>
        <p:sp>
          <p:nvSpPr>
            <p:cNvPr name="TextBox 86" id="86"/>
            <p:cNvSpPr txBox="true"/>
            <p:nvPr/>
          </p:nvSpPr>
          <p:spPr>
            <a:xfrm rot="-5400000">
              <a:off x="13299808" y="5420590"/>
              <a:ext cx="1759546" cy="417438"/>
            </a:xfrm>
            <a:prstGeom prst="rect">
              <a:avLst/>
            </a:prstGeom>
          </p:spPr>
          <p:txBody>
            <a:bodyPr anchor="t" rtlCol="false" tIns="0" lIns="0" bIns="0" rIns="0">
              <a:spAutoFit/>
            </a:bodyPr>
            <a:lstStyle/>
            <a:p>
              <a:pPr algn="ctr">
                <a:lnSpc>
                  <a:spcPts val="2608"/>
                </a:lnSpc>
                <a:spcBef>
                  <a:spcPct val="0"/>
                </a:spcBef>
              </a:pPr>
              <a:r>
                <a:rPr lang="en-US" sz="1862">
                  <a:solidFill>
                    <a:srgbClr val="FFFFFF"/>
                  </a:solidFill>
                  <a:latin typeface="Open Sans Extra Bold"/>
                  <a:ea typeface="Open Sans Extra Bold"/>
                  <a:cs typeface="Open Sans Extra Bold"/>
                  <a:sym typeface="Open Sans Extra Bold"/>
                </a:rPr>
                <a:t>8500 USD</a:t>
              </a:r>
            </a:p>
          </p:txBody>
        </p:sp>
        <p:sp>
          <p:nvSpPr>
            <p:cNvPr name="AutoShape 87" id="87"/>
            <p:cNvSpPr/>
            <p:nvPr/>
          </p:nvSpPr>
          <p:spPr>
            <a:xfrm>
              <a:off x="456377" y="2582072"/>
              <a:ext cx="14436072" cy="0"/>
            </a:xfrm>
            <a:prstGeom prst="line">
              <a:avLst/>
            </a:prstGeom>
            <a:ln cap="flat" w="11019">
              <a:solidFill>
                <a:srgbClr val="000000"/>
              </a:solidFill>
              <a:prstDash val="solid"/>
              <a:headEnd type="none" len="sm" w="sm"/>
              <a:tailEnd type="none" len="sm" w="sm"/>
            </a:ln>
          </p:spPr>
        </p:sp>
        <p:sp>
          <p:nvSpPr>
            <p:cNvPr name="AutoShape 88" id="88"/>
            <p:cNvSpPr/>
            <p:nvPr/>
          </p:nvSpPr>
          <p:spPr>
            <a:xfrm>
              <a:off x="335267" y="1067525"/>
              <a:ext cx="14436072" cy="0"/>
            </a:xfrm>
            <a:prstGeom prst="line">
              <a:avLst/>
            </a:prstGeom>
            <a:ln cap="flat" w="11019">
              <a:solidFill>
                <a:srgbClr val="000000"/>
              </a:solidFill>
              <a:prstDash val="solid"/>
              <a:headEnd type="none" len="sm" w="sm"/>
              <a:tailEnd type="none" len="sm" w="sm"/>
            </a:ln>
          </p:spPr>
        </p:sp>
      </p:grpSp>
      <p:sp>
        <p:nvSpPr>
          <p:cNvPr name="TextBox 89" id="89"/>
          <p:cNvSpPr txBox="true"/>
          <p:nvPr/>
        </p:nvSpPr>
        <p:spPr>
          <a:xfrm rot="0">
            <a:off x="11452574" y="7645463"/>
            <a:ext cx="5927980" cy="1072526"/>
          </a:xfrm>
          <a:prstGeom prst="rect">
            <a:avLst/>
          </a:prstGeom>
        </p:spPr>
        <p:txBody>
          <a:bodyPr anchor="t" rtlCol="false" tIns="0" lIns="0" bIns="0" rIns="0">
            <a:spAutoFit/>
          </a:bodyPr>
          <a:lstStyle/>
          <a:p>
            <a:pPr algn="ctr">
              <a:lnSpc>
                <a:spcPts val="2870"/>
              </a:lnSpc>
              <a:spcBef>
                <a:spcPct val="0"/>
              </a:spcBef>
            </a:pPr>
            <a:r>
              <a:rPr lang="en-US" b="true" sz="2207">
                <a:solidFill>
                  <a:srgbClr val="000000"/>
                </a:solidFill>
                <a:latin typeface="Montserrat Classic Bold"/>
                <a:ea typeface="Montserrat Classic Bold"/>
                <a:cs typeface="Montserrat Classic Bold"/>
                <a:sym typeface="Montserrat Classic Bold"/>
              </a:rPr>
              <a:t>CONCLUSION : MORE CHALLENGES FACED IN THE INDIAN CONTEXT MODEL AS COMPARED TO THE USA MODEL</a:t>
            </a:r>
          </a:p>
        </p:txBody>
      </p:sp>
      <p:graphicFrame>
        <p:nvGraphicFramePr>
          <p:cNvPr name="Table 90" id="90"/>
          <p:cNvGraphicFramePr>
            <a:graphicFrameLocks noGrp="true"/>
          </p:cNvGraphicFramePr>
          <p:nvPr/>
        </p:nvGraphicFramePr>
        <p:xfrm>
          <a:off x="12343777" y="1792908"/>
          <a:ext cx="4254402" cy="5707687"/>
        </p:xfrm>
        <a:graphic>
          <a:graphicData uri="http://schemas.openxmlformats.org/drawingml/2006/table">
            <a:tbl>
              <a:tblPr/>
              <a:tblGrid>
                <a:gridCol w="947587"/>
              </a:tblGrid>
              <a:tr h="696059">
                <a:tc>
                  <a:txBody>
                    <a:bodyPr anchor="t" rtlCol="false"/>
                    <a:lstStyle/>
                    <a:p>
                      <a:pPr algn="ctr">
                        <a:lnSpc>
                          <a:spcPts val="2659"/>
                        </a:lnSpc>
                        <a:defRPr/>
                      </a:pPr>
                      <a:r>
                        <a:rPr lang="en-US" b="true" sz="1899">
                          <a:solidFill>
                            <a:srgbClr val="FFFFFF"/>
                          </a:solidFill>
                          <a:latin typeface="DM Sans Bold"/>
                          <a:ea typeface="DM Sans Bold"/>
                          <a:cs typeface="DM Sans Bold"/>
                          <a:sym typeface="DM Sans Bold"/>
                        </a:rPr>
                        <a:t>PROBLEM</a:t>
                      </a:r>
                      <a:endParaRPr lang="en-US" sz="1100"/>
                    </a:p>
                  </a:txBody>
                  <a:tcPr marL="150210" marR="150210" marT="150210" marB="150210" anchor="ctr">
                    <a:lnL cmpd="sng" algn="ctr" cap="flat" w="0">
                      <a:solidFill>
                        <a:srgbClr val="3AB85C"/>
                      </a:solidFill>
                      <a:prstDash val="solid"/>
                      <a:round/>
                      <a:headEnd type="none" w="med" len="med"/>
                      <a:tailEnd type="none" w="med" len="med"/>
                    </a:lnL>
                    <a:lnR cmpd="sng" algn="ctr" cap="flat" w="0">
                      <a:solidFill>
                        <a:srgbClr val="3AB85C"/>
                      </a:solidFill>
                      <a:prstDash val="solid"/>
                      <a:round/>
                      <a:headEnd type="none" w="med" len="med"/>
                      <a:tailEnd type="none" w="med" len="med"/>
                    </a:lnR>
                    <a:lnT cmpd="sng" algn="ctr" cap="flat" w="0">
                      <a:solidFill>
                        <a:srgbClr val="3AB85C"/>
                      </a:solidFill>
                      <a:prstDash val="solid"/>
                      <a:round/>
                      <a:headEnd type="none" w="med" len="med"/>
                      <a:tailEnd type="none" w="med" len="med"/>
                    </a:lnT>
                    <a:lnB cmpd="sng" algn="ctr" cap="flat" w="0">
                      <a:solidFill>
                        <a:srgbClr val="3AB85C"/>
                      </a:solidFill>
                      <a:prstDash val="solid"/>
                      <a:round/>
                      <a:headEnd type="none" w="med" len="med"/>
                      <a:tailEnd type="none" w="med" len="med"/>
                    </a:lnB>
                    <a:solidFill>
                      <a:srgbClr val="004AAD"/>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DIFFICULTY IN DATA COLLECTION</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LESS LITERATE PEOPLE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MORE JOB INSECURITY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POOR STANDARD OF LIVING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POOR MEDICAL FACILITIES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POOR CARE FACILITIES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POOR ECONOMIC CONDITIONS IN INDIA</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r h="626453">
                <a:tc>
                  <a:txBody>
                    <a:bodyPr anchor="t" rtlCol="false"/>
                    <a:lstStyle/>
                    <a:p>
                      <a:pPr algn="ctr">
                        <a:lnSpc>
                          <a:spcPts val="2239"/>
                        </a:lnSpc>
                        <a:defRPr/>
                      </a:pPr>
                      <a:r>
                        <a:rPr lang="en-US" b="true" sz="1599">
                          <a:solidFill>
                            <a:srgbClr val="000000"/>
                          </a:solidFill>
                          <a:latin typeface="DM Sans Bold"/>
                          <a:ea typeface="DM Sans Bold"/>
                          <a:cs typeface="DM Sans Bold"/>
                          <a:sym typeface="DM Sans Bold"/>
                        </a:rPr>
                        <a:t>POOR HEALTH CARE SYSTEM</a:t>
                      </a:r>
                      <a:endParaRPr lang="en-US" sz="1100"/>
                    </a:p>
                  </a:txBody>
                  <a:tcPr marL="150210" marR="150210" marT="150210" marB="150210" anchor="ctr">
                    <a:lnL cmpd="sng" algn="ctr" cap="flat" w="0">
                      <a:solidFill>
                        <a:srgbClr val="D5FDDB"/>
                      </a:solidFill>
                      <a:prstDash val="solid"/>
                      <a:round/>
                      <a:headEnd type="none" w="med" len="med"/>
                      <a:tailEnd type="none" w="med" len="med"/>
                    </a:lnL>
                    <a:lnR cmpd="sng" algn="ctr" cap="flat" w="0">
                      <a:solidFill>
                        <a:srgbClr val="D5FDDB"/>
                      </a:solidFill>
                      <a:prstDash val="solid"/>
                      <a:round/>
                      <a:headEnd type="none" w="med" len="med"/>
                      <a:tailEnd type="none" w="med" len="med"/>
                    </a:lnR>
                    <a:lnT cmpd="sng" algn="ctr" cap="flat" w="0">
                      <a:solidFill>
                        <a:srgbClr val="D5FDDB"/>
                      </a:solidFill>
                      <a:prstDash val="solid"/>
                      <a:round/>
                      <a:headEnd type="none" w="med" len="med"/>
                      <a:tailEnd type="none" w="med" len="med"/>
                    </a:lnT>
                    <a:lnB cmpd="sng" algn="ctr" cap="flat" w="0">
                      <a:solidFill>
                        <a:srgbClr val="D5FDDB"/>
                      </a:solidFill>
                      <a:prstDash val="solid"/>
                      <a:round/>
                      <a:headEnd type="none" w="med" len="med"/>
                      <a:tailEnd type="none" w="med" len="med"/>
                    </a:lnB>
                    <a:solidFill>
                      <a:srgbClr val="FFFFFF"/>
                    </a:solidFill>
                  </a:tcPr>
                </a:tc>
              </a:tr>
            </a:tbl>
          </a:graphicData>
        </a:graphic>
      </p:graphicFrame>
      <p:grpSp>
        <p:nvGrpSpPr>
          <p:cNvPr name="Group 91" id="91"/>
          <p:cNvGrpSpPr/>
          <p:nvPr/>
        </p:nvGrpSpPr>
        <p:grpSpPr>
          <a:xfrm rot="0">
            <a:off x="-728199" y="-41875"/>
            <a:ext cx="18388012" cy="1459960"/>
            <a:chOff x="0" y="0"/>
            <a:chExt cx="4426461" cy="351449"/>
          </a:xfrm>
        </p:grpSpPr>
        <p:sp>
          <p:nvSpPr>
            <p:cNvPr name="Freeform 92" id="92"/>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93" id="93"/>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94" id="94"/>
          <p:cNvGrpSpPr/>
          <p:nvPr/>
        </p:nvGrpSpPr>
        <p:grpSpPr>
          <a:xfrm rot="0">
            <a:off x="-466725" y="0"/>
            <a:ext cx="8000982" cy="1411934"/>
            <a:chOff x="0" y="0"/>
            <a:chExt cx="1926039" cy="339888"/>
          </a:xfrm>
        </p:grpSpPr>
        <p:sp>
          <p:nvSpPr>
            <p:cNvPr name="Freeform 95" id="95"/>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96" id="96"/>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sp>
        <p:nvSpPr>
          <p:cNvPr name="TextBox 97" id="97"/>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3</a:t>
            </a:r>
          </a:p>
        </p:txBody>
      </p:sp>
      <p:grpSp>
        <p:nvGrpSpPr>
          <p:cNvPr name="Group 98" id="98"/>
          <p:cNvGrpSpPr/>
          <p:nvPr/>
        </p:nvGrpSpPr>
        <p:grpSpPr>
          <a:xfrm rot="0">
            <a:off x="-14911376" y="9738128"/>
            <a:ext cx="36217504" cy="2007530"/>
            <a:chOff x="0" y="0"/>
            <a:chExt cx="48290005" cy="2676707"/>
          </a:xfrm>
        </p:grpSpPr>
        <p:grpSp>
          <p:nvGrpSpPr>
            <p:cNvPr name="Group 99" id="99"/>
            <p:cNvGrpSpPr/>
            <p:nvPr/>
          </p:nvGrpSpPr>
          <p:grpSpPr>
            <a:xfrm rot="-10800000">
              <a:off x="24145003" y="204466"/>
              <a:ext cx="24145003" cy="2370007"/>
              <a:chOff x="0" y="0"/>
              <a:chExt cx="4359236" cy="427891"/>
            </a:xfrm>
          </p:grpSpPr>
          <p:sp>
            <p:nvSpPr>
              <p:cNvPr name="Freeform 100" id="10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01" id="10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02" id="102"/>
            <p:cNvGrpSpPr/>
            <p:nvPr/>
          </p:nvGrpSpPr>
          <p:grpSpPr>
            <a:xfrm rot="-10800000">
              <a:off x="24876995" y="0"/>
              <a:ext cx="22681018" cy="2370007"/>
              <a:chOff x="0" y="0"/>
              <a:chExt cx="4094922" cy="427891"/>
            </a:xfrm>
          </p:grpSpPr>
          <p:sp>
            <p:nvSpPr>
              <p:cNvPr name="Freeform 103" id="10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04" id="10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05" id="105"/>
            <p:cNvGrpSpPr/>
            <p:nvPr/>
          </p:nvGrpSpPr>
          <p:grpSpPr>
            <a:xfrm rot="0">
              <a:off x="0" y="102233"/>
              <a:ext cx="24145003" cy="2370007"/>
              <a:chOff x="0" y="0"/>
              <a:chExt cx="4359236" cy="427891"/>
            </a:xfrm>
          </p:grpSpPr>
          <p:sp>
            <p:nvSpPr>
              <p:cNvPr name="Freeform 106" id="10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07" id="10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08" id="108"/>
            <p:cNvGrpSpPr/>
            <p:nvPr/>
          </p:nvGrpSpPr>
          <p:grpSpPr>
            <a:xfrm rot="0">
              <a:off x="731992" y="306699"/>
              <a:ext cx="22681018" cy="2370007"/>
              <a:chOff x="0" y="0"/>
              <a:chExt cx="4094922" cy="427891"/>
            </a:xfrm>
          </p:grpSpPr>
          <p:sp>
            <p:nvSpPr>
              <p:cNvPr name="Freeform 109" id="10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10" id="11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11" id="111"/>
          <p:cNvGrpSpPr/>
          <p:nvPr/>
        </p:nvGrpSpPr>
        <p:grpSpPr>
          <a:xfrm rot="0">
            <a:off x="-14911376" y="9738128"/>
            <a:ext cx="36217504" cy="2007530"/>
            <a:chOff x="0" y="0"/>
            <a:chExt cx="48290005" cy="2676707"/>
          </a:xfrm>
        </p:grpSpPr>
        <p:grpSp>
          <p:nvGrpSpPr>
            <p:cNvPr name="Group 112" id="112"/>
            <p:cNvGrpSpPr/>
            <p:nvPr/>
          </p:nvGrpSpPr>
          <p:grpSpPr>
            <a:xfrm rot="-10800000">
              <a:off x="24145003" y="204466"/>
              <a:ext cx="24145003" cy="2370007"/>
              <a:chOff x="0" y="0"/>
              <a:chExt cx="4359236" cy="427891"/>
            </a:xfrm>
          </p:grpSpPr>
          <p:sp>
            <p:nvSpPr>
              <p:cNvPr name="Freeform 113" id="11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4" id="11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15" id="115"/>
            <p:cNvGrpSpPr/>
            <p:nvPr/>
          </p:nvGrpSpPr>
          <p:grpSpPr>
            <a:xfrm rot="-10800000">
              <a:off x="24876995" y="0"/>
              <a:ext cx="22681018" cy="2370007"/>
              <a:chOff x="0" y="0"/>
              <a:chExt cx="4094922" cy="427891"/>
            </a:xfrm>
          </p:grpSpPr>
          <p:sp>
            <p:nvSpPr>
              <p:cNvPr name="Freeform 116" id="11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17" id="11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18" id="118"/>
            <p:cNvGrpSpPr/>
            <p:nvPr/>
          </p:nvGrpSpPr>
          <p:grpSpPr>
            <a:xfrm rot="0">
              <a:off x="0" y="102233"/>
              <a:ext cx="24145003" cy="2370007"/>
              <a:chOff x="0" y="0"/>
              <a:chExt cx="4359236" cy="427891"/>
            </a:xfrm>
          </p:grpSpPr>
          <p:sp>
            <p:nvSpPr>
              <p:cNvPr name="Freeform 119" id="11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20" id="12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1" id="121"/>
            <p:cNvGrpSpPr/>
            <p:nvPr/>
          </p:nvGrpSpPr>
          <p:grpSpPr>
            <a:xfrm rot="0">
              <a:off x="731992" y="306699"/>
              <a:ext cx="22681018" cy="2370007"/>
              <a:chOff x="0" y="0"/>
              <a:chExt cx="4094922" cy="427891"/>
            </a:xfrm>
          </p:grpSpPr>
          <p:sp>
            <p:nvSpPr>
              <p:cNvPr name="Freeform 122" id="12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23" id="12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124" id="124"/>
          <p:cNvSpPr txBox="true"/>
          <p:nvPr/>
        </p:nvSpPr>
        <p:spPr>
          <a:xfrm rot="0">
            <a:off x="7663751" y="333775"/>
            <a:ext cx="8934429" cy="6705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COMPARATIVE ANALYSIS</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998820" y="1616246"/>
            <a:ext cx="6489024" cy="836164"/>
            <a:chOff x="0" y="0"/>
            <a:chExt cx="3289890" cy="423929"/>
          </a:xfrm>
        </p:grpSpPr>
        <p:sp>
          <p:nvSpPr>
            <p:cNvPr name="Freeform 3" id="3"/>
            <p:cNvSpPr/>
            <p:nvPr/>
          </p:nvSpPr>
          <p:spPr>
            <a:xfrm flipH="false" flipV="false" rot="0">
              <a:off x="0" y="0"/>
              <a:ext cx="3289890" cy="423929"/>
            </a:xfrm>
            <a:custGeom>
              <a:avLst/>
              <a:gdLst/>
              <a:ahLst/>
              <a:cxnLst/>
              <a:rect r="r" b="b" t="t" l="l"/>
              <a:pathLst>
                <a:path h="423929" w="3289890">
                  <a:moveTo>
                    <a:pt x="0" y="0"/>
                  </a:moveTo>
                  <a:lnTo>
                    <a:pt x="3289890" y="0"/>
                  </a:lnTo>
                  <a:lnTo>
                    <a:pt x="3289890" y="423929"/>
                  </a:lnTo>
                  <a:lnTo>
                    <a:pt x="0" y="423929"/>
                  </a:lnTo>
                  <a:close/>
                </a:path>
              </a:pathLst>
            </a:custGeom>
            <a:solidFill>
              <a:srgbClr val="004AAD"/>
            </a:solidFill>
          </p:spPr>
        </p:sp>
        <p:sp>
          <p:nvSpPr>
            <p:cNvPr name="TextBox 4" id="4"/>
            <p:cNvSpPr txBox="true"/>
            <p:nvPr/>
          </p:nvSpPr>
          <p:spPr>
            <a:xfrm>
              <a:off x="0" y="-57150"/>
              <a:ext cx="3289890" cy="481079"/>
            </a:xfrm>
            <a:prstGeom prst="rect">
              <a:avLst/>
            </a:prstGeom>
          </p:spPr>
          <p:txBody>
            <a:bodyPr anchor="ctr" rtlCol="false" tIns="37111" lIns="37111" bIns="37111" rIns="37111"/>
            <a:lstStyle/>
            <a:p>
              <a:pPr algn="ctr">
                <a:lnSpc>
                  <a:spcPts val="3510"/>
                </a:lnSpc>
              </a:pPr>
              <a:r>
                <a:rPr lang="en-US" b="true" sz="2472" spc="247">
                  <a:solidFill>
                    <a:srgbClr val="FFFFFF"/>
                  </a:solidFill>
                  <a:latin typeface="Glacial Indifference Bold"/>
                  <a:ea typeface="Glacial Indifference Bold"/>
                  <a:cs typeface="Glacial Indifference Bold"/>
                  <a:sym typeface="Glacial Indifference Bold"/>
                </a:rPr>
                <a:t>PERSPECTIVE IN INDIAN CONTEXT</a:t>
              </a:r>
            </a:p>
          </p:txBody>
        </p:sp>
      </p:grpSp>
      <p:grpSp>
        <p:nvGrpSpPr>
          <p:cNvPr name="Group 5" id="5"/>
          <p:cNvGrpSpPr/>
          <p:nvPr/>
        </p:nvGrpSpPr>
        <p:grpSpPr>
          <a:xfrm rot="0">
            <a:off x="2731998" y="3057677"/>
            <a:ext cx="1542465" cy="616111"/>
            <a:chOff x="0" y="0"/>
            <a:chExt cx="782019" cy="312364"/>
          </a:xfrm>
        </p:grpSpPr>
        <p:sp>
          <p:nvSpPr>
            <p:cNvPr name="Freeform 6" id="6"/>
            <p:cNvSpPr/>
            <p:nvPr/>
          </p:nvSpPr>
          <p:spPr>
            <a:xfrm flipH="false" flipV="false" rot="0">
              <a:off x="0" y="0"/>
              <a:ext cx="782019" cy="312364"/>
            </a:xfrm>
            <a:custGeom>
              <a:avLst/>
              <a:gdLst/>
              <a:ahLst/>
              <a:cxnLst/>
              <a:rect r="r" b="b" t="t" l="l"/>
              <a:pathLst>
                <a:path h="312364" w="782019">
                  <a:moveTo>
                    <a:pt x="0" y="0"/>
                  </a:moveTo>
                  <a:lnTo>
                    <a:pt x="782019" y="0"/>
                  </a:lnTo>
                  <a:lnTo>
                    <a:pt x="782019" y="312364"/>
                  </a:lnTo>
                  <a:lnTo>
                    <a:pt x="0" y="312364"/>
                  </a:lnTo>
                  <a:close/>
                </a:path>
              </a:pathLst>
            </a:custGeom>
            <a:solidFill>
              <a:srgbClr val="2C86FF"/>
            </a:solidFill>
          </p:spPr>
        </p:sp>
        <p:sp>
          <p:nvSpPr>
            <p:cNvPr name="TextBox 7" id="7"/>
            <p:cNvSpPr txBox="true"/>
            <p:nvPr/>
          </p:nvSpPr>
          <p:spPr>
            <a:xfrm>
              <a:off x="0" y="-38100"/>
              <a:ext cx="782019" cy="350464"/>
            </a:xfrm>
            <a:prstGeom prst="rect">
              <a:avLst/>
            </a:prstGeom>
          </p:spPr>
          <p:txBody>
            <a:bodyPr anchor="ctr" rtlCol="false" tIns="37111" lIns="37111" bIns="37111" rIns="37111"/>
            <a:lstStyle/>
            <a:p>
              <a:pPr algn="ctr">
                <a:lnSpc>
                  <a:spcPts val="2151"/>
                </a:lnSpc>
              </a:pPr>
              <a:r>
                <a:rPr lang="en-US" b="true" sz="1514" spc="151">
                  <a:solidFill>
                    <a:srgbClr val="FFFFFF"/>
                  </a:solidFill>
                  <a:latin typeface="Glacial Indifference Bold"/>
                  <a:ea typeface="Glacial Indifference Bold"/>
                  <a:cs typeface="Glacial Indifference Bold"/>
                  <a:sym typeface="Glacial Indifference Bold"/>
                </a:rPr>
                <a:t>IMPORTANT FEATURES</a:t>
              </a:r>
            </a:p>
          </p:txBody>
        </p:sp>
      </p:grpSp>
      <p:grpSp>
        <p:nvGrpSpPr>
          <p:cNvPr name="Group 8" id="8"/>
          <p:cNvGrpSpPr/>
          <p:nvPr/>
        </p:nvGrpSpPr>
        <p:grpSpPr>
          <a:xfrm rot="0">
            <a:off x="5078222" y="3038734"/>
            <a:ext cx="1542465" cy="542975"/>
            <a:chOff x="0" y="0"/>
            <a:chExt cx="782019" cy="275284"/>
          </a:xfrm>
        </p:grpSpPr>
        <p:sp>
          <p:nvSpPr>
            <p:cNvPr name="Freeform 9" id="9"/>
            <p:cNvSpPr/>
            <p:nvPr/>
          </p:nvSpPr>
          <p:spPr>
            <a:xfrm flipH="false" flipV="false" rot="0">
              <a:off x="0" y="0"/>
              <a:ext cx="782019" cy="275284"/>
            </a:xfrm>
            <a:custGeom>
              <a:avLst/>
              <a:gdLst/>
              <a:ahLst/>
              <a:cxnLst/>
              <a:rect r="r" b="b" t="t" l="l"/>
              <a:pathLst>
                <a:path h="275284" w="782019">
                  <a:moveTo>
                    <a:pt x="0" y="0"/>
                  </a:moveTo>
                  <a:lnTo>
                    <a:pt x="782019" y="0"/>
                  </a:lnTo>
                  <a:lnTo>
                    <a:pt x="782019" y="275284"/>
                  </a:lnTo>
                  <a:lnTo>
                    <a:pt x="0" y="275284"/>
                  </a:lnTo>
                  <a:close/>
                </a:path>
              </a:pathLst>
            </a:custGeom>
            <a:solidFill>
              <a:srgbClr val="2C86FF"/>
            </a:solidFill>
          </p:spPr>
        </p:sp>
        <p:sp>
          <p:nvSpPr>
            <p:cNvPr name="TextBox 10" id="10"/>
            <p:cNvSpPr txBox="true"/>
            <p:nvPr/>
          </p:nvSpPr>
          <p:spPr>
            <a:xfrm>
              <a:off x="0" y="-38100"/>
              <a:ext cx="782019" cy="313384"/>
            </a:xfrm>
            <a:prstGeom prst="rect">
              <a:avLst/>
            </a:prstGeom>
          </p:spPr>
          <p:txBody>
            <a:bodyPr anchor="ctr" rtlCol="false" tIns="37111" lIns="37111" bIns="37111" rIns="37111"/>
            <a:lstStyle/>
            <a:p>
              <a:pPr algn="ctr">
                <a:lnSpc>
                  <a:spcPts val="2151"/>
                </a:lnSpc>
              </a:pPr>
              <a:r>
                <a:rPr lang="en-US" b="true" sz="1514" spc="151">
                  <a:solidFill>
                    <a:srgbClr val="FFFFFF"/>
                  </a:solidFill>
                  <a:latin typeface="Glacial Indifference Bold"/>
                  <a:ea typeface="Glacial Indifference Bold"/>
                  <a:cs typeface="Glacial Indifference Bold"/>
                  <a:sym typeface="Glacial Indifference Bold"/>
                </a:rPr>
                <a:t>RISKS</a:t>
              </a:r>
            </a:p>
          </p:txBody>
        </p:sp>
      </p:grpSp>
      <p:grpSp>
        <p:nvGrpSpPr>
          <p:cNvPr name="Group 11" id="11"/>
          <p:cNvGrpSpPr/>
          <p:nvPr/>
        </p:nvGrpSpPr>
        <p:grpSpPr>
          <a:xfrm rot="0">
            <a:off x="8662838" y="3057677"/>
            <a:ext cx="2261916" cy="616111"/>
            <a:chOff x="0" y="0"/>
            <a:chExt cx="1146775" cy="312364"/>
          </a:xfrm>
        </p:grpSpPr>
        <p:sp>
          <p:nvSpPr>
            <p:cNvPr name="Freeform 12" id="12"/>
            <p:cNvSpPr/>
            <p:nvPr/>
          </p:nvSpPr>
          <p:spPr>
            <a:xfrm flipH="false" flipV="false" rot="0">
              <a:off x="0" y="0"/>
              <a:ext cx="1146775" cy="312364"/>
            </a:xfrm>
            <a:custGeom>
              <a:avLst/>
              <a:gdLst/>
              <a:ahLst/>
              <a:cxnLst/>
              <a:rect r="r" b="b" t="t" l="l"/>
              <a:pathLst>
                <a:path h="312364" w="1146775">
                  <a:moveTo>
                    <a:pt x="0" y="0"/>
                  </a:moveTo>
                  <a:lnTo>
                    <a:pt x="1146775" y="0"/>
                  </a:lnTo>
                  <a:lnTo>
                    <a:pt x="1146775" y="312364"/>
                  </a:lnTo>
                  <a:lnTo>
                    <a:pt x="0" y="312364"/>
                  </a:lnTo>
                  <a:close/>
                </a:path>
              </a:pathLst>
            </a:custGeom>
            <a:solidFill>
              <a:srgbClr val="2C86FF"/>
            </a:solidFill>
          </p:spPr>
        </p:sp>
        <p:sp>
          <p:nvSpPr>
            <p:cNvPr name="TextBox 13" id="13"/>
            <p:cNvSpPr txBox="true"/>
            <p:nvPr/>
          </p:nvSpPr>
          <p:spPr>
            <a:xfrm>
              <a:off x="0" y="-38100"/>
              <a:ext cx="1146775" cy="350464"/>
            </a:xfrm>
            <a:prstGeom prst="rect">
              <a:avLst/>
            </a:prstGeom>
          </p:spPr>
          <p:txBody>
            <a:bodyPr anchor="ctr" rtlCol="false" tIns="37111" lIns="37111" bIns="37111" rIns="37111"/>
            <a:lstStyle/>
            <a:p>
              <a:pPr algn="ctr">
                <a:lnSpc>
                  <a:spcPts val="2151"/>
                </a:lnSpc>
              </a:pPr>
              <a:r>
                <a:rPr lang="en-US" b="true" sz="1514" spc="151">
                  <a:solidFill>
                    <a:srgbClr val="FFFFFF"/>
                  </a:solidFill>
                  <a:latin typeface="Glacial Indifference Bold"/>
                  <a:ea typeface="Glacial Indifference Bold"/>
                  <a:cs typeface="Glacial Indifference Bold"/>
                  <a:sym typeface="Glacial Indifference Bold"/>
                </a:rPr>
                <a:t>TAKING IT FURTHER</a:t>
              </a:r>
            </a:p>
          </p:txBody>
        </p:sp>
      </p:grpSp>
      <p:sp>
        <p:nvSpPr>
          <p:cNvPr name="AutoShape 14" id="14"/>
          <p:cNvSpPr/>
          <p:nvPr/>
        </p:nvSpPr>
        <p:spPr>
          <a:xfrm>
            <a:off x="1152870" y="2838838"/>
            <a:ext cx="14610398" cy="0"/>
          </a:xfrm>
          <a:prstGeom prst="line">
            <a:avLst/>
          </a:prstGeom>
          <a:ln cap="flat" w="28575">
            <a:solidFill>
              <a:srgbClr val="000000"/>
            </a:solidFill>
            <a:prstDash val="solid"/>
            <a:headEnd type="none" len="sm" w="sm"/>
            <a:tailEnd type="none" len="sm" w="sm"/>
          </a:ln>
        </p:spPr>
      </p:sp>
      <p:sp>
        <p:nvSpPr>
          <p:cNvPr name="AutoShape 15" id="15"/>
          <p:cNvSpPr/>
          <p:nvPr/>
        </p:nvSpPr>
        <p:spPr>
          <a:xfrm>
            <a:off x="8243332" y="2452410"/>
            <a:ext cx="0" cy="396735"/>
          </a:xfrm>
          <a:prstGeom prst="line">
            <a:avLst/>
          </a:prstGeom>
          <a:ln cap="flat" w="28575">
            <a:solidFill>
              <a:srgbClr val="000000"/>
            </a:solidFill>
            <a:prstDash val="solid"/>
            <a:headEnd type="none" len="sm" w="sm"/>
            <a:tailEnd type="none" len="sm" w="sm"/>
          </a:ln>
        </p:spPr>
      </p:sp>
      <p:sp>
        <p:nvSpPr>
          <p:cNvPr name="AutoShape 16" id="16"/>
          <p:cNvSpPr/>
          <p:nvPr/>
        </p:nvSpPr>
        <p:spPr>
          <a:xfrm>
            <a:off x="9793796" y="2823885"/>
            <a:ext cx="0" cy="233793"/>
          </a:xfrm>
          <a:prstGeom prst="line">
            <a:avLst/>
          </a:prstGeom>
          <a:ln cap="flat" w="28575">
            <a:solidFill>
              <a:srgbClr val="000000"/>
            </a:solidFill>
            <a:prstDash val="solid"/>
            <a:headEnd type="none" len="sm" w="sm"/>
            <a:tailEnd type="none" len="sm" w="sm"/>
          </a:ln>
        </p:spPr>
      </p:sp>
      <p:sp>
        <p:nvSpPr>
          <p:cNvPr name="AutoShape 17" id="17"/>
          <p:cNvSpPr/>
          <p:nvPr/>
        </p:nvSpPr>
        <p:spPr>
          <a:xfrm>
            <a:off x="5847038" y="2837955"/>
            <a:ext cx="2417" cy="200779"/>
          </a:xfrm>
          <a:prstGeom prst="line">
            <a:avLst/>
          </a:prstGeom>
          <a:ln cap="flat" w="28575">
            <a:solidFill>
              <a:srgbClr val="000000"/>
            </a:solidFill>
            <a:prstDash val="solid"/>
            <a:headEnd type="none" len="sm" w="sm"/>
            <a:tailEnd type="none" len="sm" w="sm"/>
          </a:ln>
        </p:spPr>
      </p:sp>
      <p:sp>
        <p:nvSpPr>
          <p:cNvPr name="AutoShape 18" id="18"/>
          <p:cNvSpPr/>
          <p:nvPr/>
        </p:nvSpPr>
        <p:spPr>
          <a:xfrm>
            <a:off x="3503231" y="2823885"/>
            <a:ext cx="0" cy="233793"/>
          </a:xfrm>
          <a:prstGeom prst="line">
            <a:avLst/>
          </a:prstGeom>
          <a:ln cap="flat" w="28575">
            <a:solidFill>
              <a:srgbClr val="000000"/>
            </a:solidFill>
            <a:prstDash val="solid"/>
            <a:headEnd type="none" len="sm" w="sm"/>
            <a:tailEnd type="none" len="sm" w="sm"/>
          </a:ln>
        </p:spPr>
      </p:sp>
      <p:grpSp>
        <p:nvGrpSpPr>
          <p:cNvPr name="Group 19" id="19"/>
          <p:cNvGrpSpPr/>
          <p:nvPr/>
        </p:nvGrpSpPr>
        <p:grpSpPr>
          <a:xfrm rot="0">
            <a:off x="14746939" y="2988458"/>
            <a:ext cx="2032203" cy="895238"/>
            <a:chOff x="0" y="0"/>
            <a:chExt cx="1030313" cy="453879"/>
          </a:xfrm>
        </p:grpSpPr>
        <p:sp>
          <p:nvSpPr>
            <p:cNvPr name="Freeform 20" id="20"/>
            <p:cNvSpPr/>
            <p:nvPr/>
          </p:nvSpPr>
          <p:spPr>
            <a:xfrm flipH="false" flipV="false" rot="0">
              <a:off x="0" y="0"/>
              <a:ext cx="1030313" cy="453879"/>
            </a:xfrm>
            <a:custGeom>
              <a:avLst/>
              <a:gdLst/>
              <a:ahLst/>
              <a:cxnLst/>
              <a:rect r="r" b="b" t="t" l="l"/>
              <a:pathLst>
                <a:path h="453879" w="1030313">
                  <a:moveTo>
                    <a:pt x="0" y="0"/>
                  </a:moveTo>
                  <a:lnTo>
                    <a:pt x="1030313" y="0"/>
                  </a:lnTo>
                  <a:lnTo>
                    <a:pt x="1030313" y="453879"/>
                  </a:lnTo>
                  <a:lnTo>
                    <a:pt x="0" y="453879"/>
                  </a:lnTo>
                  <a:close/>
                </a:path>
              </a:pathLst>
            </a:custGeom>
            <a:solidFill>
              <a:srgbClr val="2C86FF"/>
            </a:solidFill>
          </p:spPr>
        </p:sp>
        <p:sp>
          <p:nvSpPr>
            <p:cNvPr name="TextBox 21" id="21"/>
            <p:cNvSpPr txBox="true"/>
            <p:nvPr/>
          </p:nvSpPr>
          <p:spPr>
            <a:xfrm>
              <a:off x="0" y="-38100"/>
              <a:ext cx="1030313" cy="491979"/>
            </a:xfrm>
            <a:prstGeom prst="rect">
              <a:avLst/>
            </a:prstGeom>
          </p:spPr>
          <p:txBody>
            <a:bodyPr anchor="ctr" rtlCol="false" tIns="37111" lIns="37111" bIns="37111" rIns="37111"/>
            <a:lstStyle/>
            <a:p>
              <a:pPr algn="ctr">
                <a:lnSpc>
                  <a:spcPts val="2151"/>
                </a:lnSpc>
              </a:pPr>
              <a:r>
                <a:rPr lang="en-US" b="true" sz="1514" spc="151">
                  <a:solidFill>
                    <a:srgbClr val="FFFFFF"/>
                  </a:solidFill>
                  <a:latin typeface="Glacial Indifference Bold"/>
                  <a:ea typeface="Glacial Indifference Bold"/>
                  <a:cs typeface="Glacial Indifference Bold"/>
                  <a:sym typeface="Glacial Indifference Bold"/>
                </a:rPr>
                <a:t>BUILDING HEALTHIER COMMUNITIES</a:t>
              </a:r>
            </a:p>
          </p:txBody>
        </p:sp>
      </p:grpSp>
      <p:grpSp>
        <p:nvGrpSpPr>
          <p:cNvPr name="Group 22" id="22"/>
          <p:cNvGrpSpPr/>
          <p:nvPr/>
        </p:nvGrpSpPr>
        <p:grpSpPr>
          <a:xfrm rot="0">
            <a:off x="381773" y="3057677"/>
            <a:ext cx="1542465" cy="616111"/>
            <a:chOff x="0" y="0"/>
            <a:chExt cx="782019" cy="312364"/>
          </a:xfrm>
        </p:grpSpPr>
        <p:sp>
          <p:nvSpPr>
            <p:cNvPr name="Freeform 23" id="23"/>
            <p:cNvSpPr/>
            <p:nvPr/>
          </p:nvSpPr>
          <p:spPr>
            <a:xfrm flipH="false" flipV="false" rot="0">
              <a:off x="0" y="0"/>
              <a:ext cx="782019" cy="312364"/>
            </a:xfrm>
            <a:custGeom>
              <a:avLst/>
              <a:gdLst/>
              <a:ahLst/>
              <a:cxnLst/>
              <a:rect r="r" b="b" t="t" l="l"/>
              <a:pathLst>
                <a:path h="312364" w="782019">
                  <a:moveTo>
                    <a:pt x="0" y="0"/>
                  </a:moveTo>
                  <a:lnTo>
                    <a:pt x="782019" y="0"/>
                  </a:lnTo>
                  <a:lnTo>
                    <a:pt x="782019" y="312364"/>
                  </a:lnTo>
                  <a:lnTo>
                    <a:pt x="0" y="312364"/>
                  </a:lnTo>
                  <a:close/>
                </a:path>
              </a:pathLst>
            </a:custGeom>
            <a:solidFill>
              <a:srgbClr val="2C86FF"/>
            </a:solidFill>
          </p:spPr>
        </p:sp>
        <p:sp>
          <p:nvSpPr>
            <p:cNvPr name="TextBox 24" id="24"/>
            <p:cNvSpPr txBox="true"/>
            <p:nvPr/>
          </p:nvSpPr>
          <p:spPr>
            <a:xfrm>
              <a:off x="0" y="-38100"/>
              <a:ext cx="782019" cy="350464"/>
            </a:xfrm>
            <a:prstGeom prst="rect">
              <a:avLst/>
            </a:prstGeom>
          </p:spPr>
          <p:txBody>
            <a:bodyPr anchor="ctr" rtlCol="false" tIns="37111" lIns="37111" bIns="37111" rIns="37111"/>
            <a:lstStyle/>
            <a:p>
              <a:pPr algn="ctr">
                <a:lnSpc>
                  <a:spcPts val="2151"/>
                </a:lnSpc>
              </a:pPr>
              <a:r>
                <a:rPr lang="en-US" b="true" sz="1514" spc="151">
                  <a:solidFill>
                    <a:srgbClr val="FFFFFF"/>
                  </a:solidFill>
                  <a:latin typeface="Glacial Indifference Bold"/>
                  <a:ea typeface="Glacial Indifference Bold"/>
                  <a:cs typeface="Glacial Indifference Bold"/>
                  <a:sym typeface="Glacial Indifference Bold"/>
                </a:rPr>
                <a:t>DATA COLLECTION</a:t>
              </a:r>
            </a:p>
          </p:txBody>
        </p:sp>
      </p:grpSp>
      <p:sp>
        <p:nvSpPr>
          <p:cNvPr name="AutoShape 25" id="25"/>
          <p:cNvSpPr/>
          <p:nvPr/>
        </p:nvSpPr>
        <p:spPr>
          <a:xfrm>
            <a:off x="1153006" y="2823885"/>
            <a:ext cx="0" cy="233793"/>
          </a:xfrm>
          <a:prstGeom prst="line">
            <a:avLst/>
          </a:prstGeom>
          <a:ln cap="flat" w="28575">
            <a:solidFill>
              <a:srgbClr val="000000"/>
            </a:solidFill>
            <a:prstDash val="solid"/>
            <a:headEnd type="none" len="sm" w="sm"/>
            <a:tailEnd type="none" len="sm" w="sm"/>
          </a:ln>
        </p:spPr>
      </p:sp>
      <p:sp>
        <p:nvSpPr>
          <p:cNvPr name="AutoShape 26" id="26"/>
          <p:cNvSpPr/>
          <p:nvPr/>
        </p:nvSpPr>
        <p:spPr>
          <a:xfrm flipH="true">
            <a:off x="15763040" y="2823913"/>
            <a:ext cx="295" cy="164545"/>
          </a:xfrm>
          <a:prstGeom prst="line">
            <a:avLst/>
          </a:prstGeom>
          <a:ln cap="flat" w="28575">
            <a:solidFill>
              <a:srgbClr val="000000"/>
            </a:solidFill>
            <a:prstDash val="solid"/>
            <a:headEnd type="none" len="sm" w="sm"/>
            <a:tailEnd type="none" len="sm" w="sm"/>
          </a:ln>
        </p:spPr>
      </p:sp>
      <p:grpSp>
        <p:nvGrpSpPr>
          <p:cNvPr name="Group 27" id="27"/>
          <p:cNvGrpSpPr/>
          <p:nvPr/>
        </p:nvGrpSpPr>
        <p:grpSpPr>
          <a:xfrm rot="0">
            <a:off x="163882" y="4169183"/>
            <a:ext cx="1978247" cy="2928950"/>
            <a:chOff x="0" y="0"/>
            <a:chExt cx="1002958" cy="1484957"/>
          </a:xfrm>
        </p:grpSpPr>
        <p:sp>
          <p:nvSpPr>
            <p:cNvPr name="Freeform 28" id="28"/>
            <p:cNvSpPr/>
            <p:nvPr/>
          </p:nvSpPr>
          <p:spPr>
            <a:xfrm flipH="false" flipV="false" rot="0">
              <a:off x="0" y="0"/>
              <a:ext cx="1002958" cy="1484957"/>
            </a:xfrm>
            <a:custGeom>
              <a:avLst/>
              <a:gdLst/>
              <a:ahLst/>
              <a:cxnLst/>
              <a:rect r="r" b="b" t="t" l="l"/>
              <a:pathLst>
                <a:path h="1484957" w="1002958">
                  <a:moveTo>
                    <a:pt x="0" y="0"/>
                  </a:moveTo>
                  <a:lnTo>
                    <a:pt x="1002958" y="0"/>
                  </a:lnTo>
                  <a:lnTo>
                    <a:pt x="1002958" y="1484957"/>
                  </a:lnTo>
                  <a:lnTo>
                    <a:pt x="0" y="1484957"/>
                  </a:lnTo>
                  <a:close/>
                </a:path>
              </a:pathLst>
            </a:custGeom>
            <a:solidFill>
              <a:srgbClr val="CFECFD"/>
            </a:solidFill>
          </p:spPr>
        </p:sp>
        <p:sp>
          <p:nvSpPr>
            <p:cNvPr name="TextBox 29" id="29"/>
            <p:cNvSpPr txBox="true"/>
            <p:nvPr/>
          </p:nvSpPr>
          <p:spPr>
            <a:xfrm>
              <a:off x="0" y="-28575"/>
              <a:ext cx="1002958" cy="1513532"/>
            </a:xfrm>
            <a:prstGeom prst="rect">
              <a:avLst/>
            </a:prstGeom>
          </p:spPr>
          <p:txBody>
            <a:bodyPr anchor="ctr" rtlCol="false" tIns="37111" lIns="37111" bIns="37111" rIns="37111"/>
            <a:lstStyle/>
            <a:p>
              <a:pPr algn="ctr">
                <a:lnSpc>
                  <a:spcPts val="1867"/>
                </a:lnSpc>
              </a:pPr>
              <a:r>
                <a:rPr lang="en-US" b="true" sz="1314" spc="131">
                  <a:solidFill>
                    <a:srgbClr val="000000"/>
                  </a:solidFill>
                  <a:latin typeface="Glacial Indifference Bold"/>
                  <a:ea typeface="Glacial Indifference Bold"/>
                  <a:cs typeface="Glacial Indifference Bold"/>
                  <a:sym typeface="Glacial Indifference Bold"/>
                </a:rPr>
                <a:t>DATA SOURCES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CENSUS TRACK</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VOTING DATA</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FOOD DELIVERY APPS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OPEN GOVERNMENT DATA (OGD) PLATFORM INDIA</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INDIASTATE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NSSO EMPLOYMENT SURVEY</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NFHS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DLHS</a:t>
              </a:r>
            </a:p>
          </p:txBody>
        </p:sp>
      </p:grpSp>
      <p:sp>
        <p:nvSpPr>
          <p:cNvPr name="AutoShape 30" id="30"/>
          <p:cNvSpPr/>
          <p:nvPr/>
        </p:nvSpPr>
        <p:spPr>
          <a:xfrm flipH="true">
            <a:off x="1153006" y="3673788"/>
            <a:ext cx="0" cy="495395"/>
          </a:xfrm>
          <a:prstGeom prst="line">
            <a:avLst/>
          </a:prstGeom>
          <a:ln cap="flat" w="28575">
            <a:solidFill>
              <a:srgbClr val="000000"/>
            </a:solidFill>
            <a:prstDash val="solid"/>
            <a:headEnd type="none" len="sm" w="sm"/>
            <a:tailEnd type="none" len="sm" w="sm"/>
          </a:ln>
        </p:spPr>
      </p:sp>
      <p:sp>
        <p:nvSpPr>
          <p:cNvPr name="AutoShape 31" id="31"/>
          <p:cNvSpPr/>
          <p:nvPr/>
        </p:nvSpPr>
        <p:spPr>
          <a:xfrm>
            <a:off x="3503231" y="3610795"/>
            <a:ext cx="0" cy="617349"/>
          </a:xfrm>
          <a:prstGeom prst="line">
            <a:avLst/>
          </a:prstGeom>
          <a:ln cap="flat" w="28575">
            <a:solidFill>
              <a:srgbClr val="000000"/>
            </a:solidFill>
            <a:prstDash val="solid"/>
            <a:headEnd type="none" len="sm" w="sm"/>
            <a:tailEnd type="none" len="sm" w="sm"/>
          </a:ln>
        </p:spPr>
      </p:sp>
      <p:grpSp>
        <p:nvGrpSpPr>
          <p:cNvPr name="Group 32" id="32"/>
          <p:cNvGrpSpPr/>
          <p:nvPr/>
        </p:nvGrpSpPr>
        <p:grpSpPr>
          <a:xfrm rot="0">
            <a:off x="2391509" y="3999166"/>
            <a:ext cx="2223443" cy="5540800"/>
            <a:chOff x="0" y="0"/>
            <a:chExt cx="1127270" cy="2809147"/>
          </a:xfrm>
        </p:grpSpPr>
        <p:sp>
          <p:nvSpPr>
            <p:cNvPr name="Freeform 33" id="33"/>
            <p:cNvSpPr/>
            <p:nvPr/>
          </p:nvSpPr>
          <p:spPr>
            <a:xfrm flipH="false" flipV="false" rot="0">
              <a:off x="0" y="0"/>
              <a:ext cx="1127270" cy="2809147"/>
            </a:xfrm>
            <a:custGeom>
              <a:avLst/>
              <a:gdLst/>
              <a:ahLst/>
              <a:cxnLst/>
              <a:rect r="r" b="b" t="t" l="l"/>
              <a:pathLst>
                <a:path h="2809147" w="1127270">
                  <a:moveTo>
                    <a:pt x="0" y="0"/>
                  </a:moveTo>
                  <a:lnTo>
                    <a:pt x="1127270" y="0"/>
                  </a:lnTo>
                  <a:lnTo>
                    <a:pt x="1127270" y="2809147"/>
                  </a:lnTo>
                  <a:lnTo>
                    <a:pt x="0" y="2809147"/>
                  </a:lnTo>
                  <a:close/>
                </a:path>
              </a:pathLst>
            </a:custGeom>
            <a:solidFill>
              <a:srgbClr val="CFECFD"/>
            </a:solidFill>
          </p:spPr>
        </p:sp>
        <p:sp>
          <p:nvSpPr>
            <p:cNvPr name="TextBox 34" id="34"/>
            <p:cNvSpPr txBox="true"/>
            <p:nvPr/>
          </p:nvSpPr>
          <p:spPr>
            <a:xfrm>
              <a:off x="0" y="-28575"/>
              <a:ext cx="1127270" cy="2837722"/>
            </a:xfrm>
            <a:prstGeom prst="rect">
              <a:avLst/>
            </a:prstGeom>
          </p:spPr>
          <p:txBody>
            <a:bodyPr anchor="ctr" rtlCol="false" tIns="37111" lIns="37111" bIns="37111" rIns="37111"/>
            <a:lstStyle/>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GENDER</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AREA-RURAL/URBAN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AGE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EDUCATION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RELIGION/CASTE/TRIBE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SOCIAL ISSUE(CHILD MARRIAGES, CULTURAL PRACTICES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ABORTION RATES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EMPLOYMENT</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MARITAL STATUS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NO. OF FAMILY MEMBERS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REGIONAL HERIDITY HISTORY</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TRANSPORTATION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INCOME AND SOCIAL PROTECTION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HOUSEHOLD CONDITIONS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FOOD HABITS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EARLY CHILDHOOD DEVELOPMENT</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CLIMATE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BMI(&lt;18 , 18-25, &gt;25)</a:t>
              </a:r>
            </a:p>
          </p:txBody>
        </p:sp>
      </p:grpSp>
      <p:sp>
        <p:nvSpPr>
          <p:cNvPr name="AutoShape 35" id="35"/>
          <p:cNvSpPr/>
          <p:nvPr/>
        </p:nvSpPr>
        <p:spPr>
          <a:xfrm>
            <a:off x="5849455" y="3581709"/>
            <a:ext cx="0" cy="646623"/>
          </a:xfrm>
          <a:prstGeom prst="line">
            <a:avLst/>
          </a:prstGeom>
          <a:ln cap="flat" w="28575">
            <a:solidFill>
              <a:srgbClr val="000000"/>
            </a:solidFill>
            <a:prstDash val="solid"/>
            <a:headEnd type="none" len="sm" w="sm"/>
            <a:tailEnd type="none" len="sm" w="sm"/>
          </a:ln>
        </p:spPr>
      </p:sp>
      <p:grpSp>
        <p:nvGrpSpPr>
          <p:cNvPr name="Group 36" id="36"/>
          <p:cNvGrpSpPr/>
          <p:nvPr/>
        </p:nvGrpSpPr>
        <p:grpSpPr>
          <a:xfrm rot="0">
            <a:off x="4931698" y="4112373"/>
            <a:ext cx="1835513" cy="3786288"/>
            <a:chOff x="0" y="0"/>
            <a:chExt cx="930592" cy="1919622"/>
          </a:xfrm>
        </p:grpSpPr>
        <p:sp>
          <p:nvSpPr>
            <p:cNvPr name="Freeform 37" id="37"/>
            <p:cNvSpPr/>
            <p:nvPr/>
          </p:nvSpPr>
          <p:spPr>
            <a:xfrm flipH="false" flipV="false" rot="0">
              <a:off x="0" y="0"/>
              <a:ext cx="930592" cy="1919622"/>
            </a:xfrm>
            <a:custGeom>
              <a:avLst/>
              <a:gdLst/>
              <a:ahLst/>
              <a:cxnLst/>
              <a:rect r="r" b="b" t="t" l="l"/>
              <a:pathLst>
                <a:path h="1919622" w="930592">
                  <a:moveTo>
                    <a:pt x="0" y="0"/>
                  </a:moveTo>
                  <a:lnTo>
                    <a:pt x="930592" y="0"/>
                  </a:lnTo>
                  <a:lnTo>
                    <a:pt x="930592" y="1919622"/>
                  </a:lnTo>
                  <a:lnTo>
                    <a:pt x="0" y="1919622"/>
                  </a:lnTo>
                  <a:close/>
                </a:path>
              </a:pathLst>
            </a:custGeom>
            <a:solidFill>
              <a:srgbClr val="CFECFD"/>
            </a:solidFill>
          </p:spPr>
        </p:sp>
        <p:sp>
          <p:nvSpPr>
            <p:cNvPr name="TextBox 38" id="38"/>
            <p:cNvSpPr txBox="true"/>
            <p:nvPr/>
          </p:nvSpPr>
          <p:spPr>
            <a:xfrm>
              <a:off x="0" y="-28575"/>
              <a:ext cx="930592" cy="1948197"/>
            </a:xfrm>
            <a:prstGeom prst="rect">
              <a:avLst/>
            </a:prstGeom>
          </p:spPr>
          <p:txBody>
            <a:bodyPr anchor="ctr" rtlCol="false" tIns="37111" lIns="37111" bIns="37111" rIns="37111"/>
            <a:lstStyle/>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TRANSPORTATION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NUTRITION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FINANCIAL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HOUSING</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LANGUAGE BARRIER</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DISCRIMINATION BARRIER</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EDUCATIONAL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TECHNICAL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LEGAL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ENVIRONMENTAL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FAMILY CONFLICTS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SELF-CARE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MENTAL HEALTH</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SOCIAL</a:t>
              </a:r>
            </a:p>
          </p:txBody>
        </p:sp>
      </p:grpSp>
      <p:grpSp>
        <p:nvGrpSpPr>
          <p:cNvPr name="Group 39" id="39"/>
          <p:cNvGrpSpPr/>
          <p:nvPr/>
        </p:nvGrpSpPr>
        <p:grpSpPr>
          <a:xfrm rot="0">
            <a:off x="6938661" y="4287352"/>
            <a:ext cx="1364451" cy="553117"/>
            <a:chOff x="0" y="0"/>
            <a:chExt cx="691767" cy="280427"/>
          </a:xfrm>
        </p:grpSpPr>
        <p:sp>
          <p:nvSpPr>
            <p:cNvPr name="Freeform 40" id="40"/>
            <p:cNvSpPr/>
            <p:nvPr/>
          </p:nvSpPr>
          <p:spPr>
            <a:xfrm flipH="false" flipV="false" rot="0">
              <a:off x="0" y="0"/>
              <a:ext cx="691767" cy="280427"/>
            </a:xfrm>
            <a:custGeom>
              <a:avLst/>
              <a:gdLst/>
              <a:ahLst/>
              <a:cxnLst/>
              <a:rect r="r" b="b" t="t" l="l"/>
              <a:pathLst>
                <a:path h="280427" w="691767">
                  <a:moveTo>
                    <a:pt x="0" y="0"/>
                  </a:moveTo>
                  <a:lnTo>
                    <a:pt x="691767" y="0"/>
                  </a:lnTo>
                  <a:lnTo>
                    <a:pt x="691767" y="280427"/>
                  </a:lnTo>
                  <a:lnTo>
                    <a:pt x="0" y="280427"/>
                  </a:lnTo>
                  <a:close/>
                </a:path>
              </a:pathLst>
            </a:custGeom>
            <a:solidFill>
              <a:srgbClr val="CFECFD"/>
            </a:solidFill>
          </p:spPr>
        </p:sp>
        <p:sp>
          <p:nvSpPr>
            <p:cNvPr name="TextBox 41" id="41"/>
            <p:cNvSpPr txBox="true"/>
            <p:nvPr/>
          </p:nvSpPr>
          <p:spPr>
            <a:xfrm>
              <a:off x="0" y="-28575"/>
              <a:ext cx="691767"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COMFORTING CARE</a:t>
              </a:r>
            </a:p>
          </p:txBody>
        </p:sp>
      </p:grpSp>
      <p:grpSp>
        <p:nvGrpSpPr>
          <p:cNvPr name="Group 42" id="42"/>
          <p:cNvGrpSpPr/>
          <p:nvPr/>
        </p:nvGrpSpPr>
        <p:grpSpPr>
          <a:xfrm rot="0">
            <a:off x="10272288" y="4308886"/>
            <a:ext cx="1364451" cy="553117"/>
            <a:chOff x="0" y="0"/>
            <a:chExt cx="691767" cy="280427"/>
          </a:xfrm>
        </p:grpSpPr>
        <p:sp>
          <p:nvSpPr>
            <p:cNvPr name="Freeform 43" id="43"/>
            <p:cNvSpPr/>
            <p:nvPr/>
          </p:nvSpPr>
          <p:spPr>
            <a:xfrm flipH="false" flipV="false" rot="0">
              <a:off x="0" y="0"/>
              <a:ext cx="691767" cy="280427"/>
            </a:xfrm>
            <a:custGeom>
              <a:avLst/>
              <a:gdLst/>
              <a:ahLst/>
              <a:cxnLst/>
              <a:rect r="r" b="b" t="t" l="l"/>
              <a:pathLst>
                <a:path h="280427" w="691767">
                  <a:moveTo>
                    <a:pt x="0" y="0"/>
                  </a:moveTo>
                  <a:lnTo>
                    <a:pt x="691767" y="0"/>
                  </a:lnTo>
                  <a:lnTo>
                    <a:pt x="691767" y="280427"/>
                  </a:lnTo>
                  <a:lnTo>
                    <a:pt x="0" y="280427"/>
                  </a:lnTo>
                  <a:close/>
                </a:path>
              </a:pathLst>
            </a:custGeom>
            <a:solidFill>
              <a:srgbClr val="CFECFD"/>
            </a:solidFill>
          </p:spPr>
        </p:sp>
        <p:sp>
          <p:nvSpPr>
            <p:cNvPr name="TextBox 44" id="44"/>
            <p:cNvSpPr txBox="true"/>
            <p:nvPr/>
          </p:nvSpPr>
          <p:spPr>
            <a:xfrm>
              <a:off x="0" y="-28575"/>
              <a:ext cx="691767"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SUPPORT</a:t>
              </a:r>
            </a:p>
          </p:txBody>
        </p:sp>
      </p:grpSp>
      <p:grpSp>
        <p:nvGrpSpPr>
          <p:cNvPr name="Group 45" id="45"/>
          <p:cNvGrpSpPr/>
          <p:nvPr/>
        </p:nvGrpSpPr>
        <p:grpSpPr>
          <a:xfrm rot="0">
            <a:off x="8503138" y="4308886"/>
            <a:ext cx="1364451" cy="553117"/>
            <a:chOff x="0" y="0"/>
            <a:chExt cx="691767" cy="280427"/>
          </a:xfrm>
        </p:grpSpPr>
        <p:sp>
          <p:nvSpPr>
            <p:cNvPr name="Freeform 46" id="46"/>
            <p:cNvSpPr/>
            <p:nvPr/>
          </p:nvSpPr>
          <p:spPr>
            <a:xfrm flipH="false" flipV="false" rot="0">
              <a:off x="0" y="0"/>
              <a:ext cx="691767" cy="280427"/>
            </a:xfrm>
            <a:custGeom>
              <a:avLst/>
              <a:gdLst/>
              <a:ahLst/>
              <a:cxnLst/>
              <a:rect r="r" b="b" t="t" l="l"/>
              <a:pathLst>
                <a:path h="280427" w="691767">
                  <a:moveTo>
                    <a:pt x="0" y="0"/>
                  </a:moveTo>
                  <a:lnTo>
                    <a:pt x="691767" y="0"/>
                  </a:lnTo>
                  <a:lnTo>
                    <a:pt x="691767" y="280427"/>
                  </a:lnTo>
                  <a:lnTo>
                    <a:pt x="0" y="280427"/>
                  </a:lnTo>
                  <a:close/>
                </a:path>
              </a:pathLst>
            </a:custGeom>
            <a:solidFill>
              <a:srgbClr val="CFECFD"/>
            </a:solidFill>
          </p:spPr>
        </p:sp>
        <p:sp>
          <p:nvSpPr>
            <p:cNvPr name="TextBox 47" id="47"/>
            <p:cNvSpPr txBox="true"/>
            <p:nvPr/>
          </p:nvSpPr>
          <p:spPr>
            <a:xfrm>
              <a:off x="0" y="-28575"/>
              <a:ext cx="691767"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PREVENTIVE CARE</a:t>
              </a:r>
            </a:p>
          </p:txBody>
        </p:sp>
      </p:grpSp>
      <p:sp>
        <p:nvSpPr>
          <p:cNvPr name="AutoShape 48" id="48"/>
          <p:cNvSpPr/>
          <p:nvPr/>
        </p:nvSpPr>
        <p:spPr>
          <a:xfrm>
            <a:off x="7683967" y="4072497"/>
            <a:ext cx="0" cy="214855"/>
          </a:xfrm>
          <a:prstGeom prst="line">
            <a:avLst/>
          </a:prstGeom>
          <a:ln cap="flat" w="28575">
            <a:solidFill>
              <a:srgbClr val="000000"/>
            </a:solidFill>
            <a:prstDash val="solid"/>
            <a:headEnd type="none" len="sm" w="sm"/>
            <a:tailEnd type="none" len="sm" w="sm"/>
          </a:ln>
        </p:spPr>
      </p:sp>
      <p:sp>
        <p:nvSpPr>
          <p:cNvPr name="AutoShape 49" id="49"/>
          <p:cNvSpPr/>
          <p:nvPr/>
        </p:nvSpPr>
        <p:spPr>
          <a:xfrm>
            <a:off x="10734147" y="4094030"/>
            <a:ext cx="0" cy="214855"/>
          </a:xfrm>
          <a:prstGeom prst="line">
            <a:avLst/>
          </a:prstGeom>
          <a:ln cap="flat" w="28575">
            <a:solidFill>
              <a:srgbClr val="000000"/>
            </a:solidFill>
            <a:prstDash val="solid"/>
            <a:headEnd type="none" len="sm" w="sm"/>
            <a:tailEnd type="none" len="sm" w="sm"/>
          </a:ln>
        </p:spPr>
      </p:sp>
      <p:sp>
        <p:nvSpPr>
          <p:cNvPr name="AutoShape 50" id="50"/>
          <p:cNvSpPr/>
          <p:nvPr/>
        </p:nvSpPr>
        <p:spPr>
          <a:xfrm>
            <a:off x="7684025" y="4057544"/>
            <a:ext cx="4806164" cy="14953"/>
          </a:xfrm>
          <a:prstGeom prst="line">
            <a:avLst/>
          </a:prstGeom>
          <a:ln cap="flat" w="28575">
            <a:solidFill>
              <a:srgbClr val="000000"/>
            </a:solidFill>
            <a:prstDash val="solid"/>
            <a:headEnd type="none" len="sm" w="sm"/>
            <a:tailEnd type="none" len="sm" w="sm"/>
          </a:ln>
        </p:spPr>
      </p:sp>
      <p:grpSp>
        <p:nvGrpSpPr>
          <p:cNvPr name="Group 51" id="51"/>
          <p:cNvGrpSpPr/>
          <p:nvPr/>
        </p:nvGrpSpPr>
        <p:grpSpPr>
          <a:xfrm rot="0">
            <a:off x="6938661" y="5478841"/>
            <a:ext cx="1364451" cy="1373833"/>
            <a:chOff x="0" y="0"/>
            <a:chExt cx="691767" cy="696524"/>
          </a:xfrm>
        </p:grpSpPr>
        <p:sp>
          <p:nvSpPr>
            <p:cNvPr name="Freeform 52" id="52"/>
            <p:cNvSpPr/>
            <p:nvPr/>
          </p:nvSpPr>
          <p:spPr>
            <a:xfrm flipH="false" flipV="false" rot="0">
              <a:off x="0" y="0"/>
              <a:ext cx="691767" cy="696524"/>
            </a:xfrm>
            <a:custGeom>
              <a:avLst/>
              <a:gdLst/>
              <a:ahLst/>
              <a:cxnLst/>
              <a:rect r="r" b="b" t="t" l="l"/>
              <a:pathLst>
                <a:path h="696524" w="691767">
                  <a:moveTo>
                    <a:pt x="0" y="0"/>
                  </a:moveTo>
                  <a:lnTo>
                    <a:pt x="691767" y="0"/>
                  </a:lnTo>
                  <a:lnTo>
                    <a:pt x="691767" y="696524"/>
                  </a:lnTo>
                  <a:lnTo>
                    <a:pt x="0" y="696524"/>
                  </a:lnTo>
                  <a:close/>
                </a:path>
              </a:pathLst>
            </a:custGeom>
            <a:solidFill>
              <a:srgbClr val="CFECFD"/>
            </a:solidFill>
          </p:spPr>
        </p:sp>
        <p:sp>
          <p:nvSpPr>
            <p:cNvPr name="TextBox 53" id="53"/>
            <p:cNvSpPr txBox="true"/>
            <p:nvPr/>
          </p:nvSpPr>
          <p:spPr>
            <a:xfrm>
              <a:off x="0" y="-28575"/>
              <a:ext cx="691767" cy="725099"/>
            </a:xfrm>
            <a:prstGeom prst="rect">
              <a:avLst/>
            </a:prstGeom>
          </p:spPr>
          <p:txBody>
            <a:bodyPr anchor="ctr" rtlCol="false" tIns="37111" lIns="37111" bIns="37111" rIns="37111"/>
            <a:lstStyle/>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CULTURAL SENSITIVITY</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GENDER SENSITIVITY</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LANGUAGE PREFERENCE</a:t>
              </a:r>
            </a:p>
          </p:txBody>
        </p:sp>
      </p:grpSp>
      <p:sp>
        <p:nvSpPr>
          <p:cNvPr name="AutoShape 54" id="54"/>
          <p:cNvSpPr/>
          <p:nvPr/>
        </p:nvSpPr>
        <p:spPr>
          <a:xfrm>
            <a:off x="7620887" y="4840470"/>
            <a:ext cx="0" cy="638371"/>
          </a:xfrm>
          <a:prstGeom prst="line">
            <a:avLst/>
          </a:prstGeom>
          <a:ln cap="rnd" w="28575">
            <a:solidFill>
              <a:srgbClr val="000000"/>
            </a:solidFill>
            <a:prstDash val="solid"/>
            <a:headEnd type="none" len="sm" w="sm"/>
            <a:tailEnd type="none" len="sm" w="sm"/>
          </a:ln>
        </p:spPr>
      </p:sp>
      <p:grpSp>
        <p:nvGrpSpPr>
          <p:cNvPr name="Group 55" id="55"/>
          <p:cNvGrpSpPr/>
          <p:nvPr/>
        </p:nvGrpSpPr>
        <p:grpSpPr>
          <a:xfrm rot="0">
            <a:off x="8422175" y="5503268"/>
            <a:ext cx="1526376" cy="935205"/>
            <a:chOff x="0" y="0"/>
            <a:chExt cx="773862" cy="474143"/>
          </a:xfrm>
        </p:grpSpPr>
        <p:sp>
          <p:nvSpPr>
            <p:cNvPr name="Freeform 56" id="56"/>
            <p:cNvSpPr/>
            <p:nvPr/>
          </p:nvSpPr>
          <p:spPr>
            <a:xfrm flipH="false" flipV="false" rot="0">
              <a:off x="0" y="0"/>
              <a:ext cx="773862" cy="474143"/>
            </a:xfrm>
            <a:custGeom>
              <a:avLst/>
              <a:gdLst/>
              <a:ahLst/>
              <a:cxnLst/>
              <a:rect r="r" b="b" t="t" l="l"/>
              <a:pathLst>
                <a:path h="474143" w="773862">
                  <a:moveTo>
                    <a:pt x="0" y="0"/>
                  </a:moveTo>
                  <a:lnTo>
                    <a:pt x="773862" y="0"/>
                  </a:lnTo>
                  <a:lnTo>
                    <a:pt x="773862" y="474143"/>
                  </a:lnTo>
                  <a:lnTo>
                    <a:pt x="0" y="474143"/>
                  </a:lnTo>
                  <a:close/>
                </a:path>
              </a:pathLst>
            </a:custGeom>
            <a:solidFill>
              <a:srgbClr val="CFECFD"/>
            </a:solidFill>
          </p:spPr>
        </p:sp>
        <p:sp>
          <p:nvSpPr>
            <p:cNvPr name="TextBox 57" id="57"/>
            <p:cNvSpPr txBox="true"/>
            <p:nvPr/>
          </p:nvSpPr>
          <p:spPr>
            <a:xfrm>
              <a:off x="0" y="-28575"/>
              <a:ext cx="773862" cy="502718"/>
            </a:xfrm>
            <a:prstGeom prst="rect">
              <a:avLst/>
            </a:prstGeom>
          </p:spPr>
          <p:txBody>
            <a:bodyPr anchor="ctr" rtlCol="false" tIns="37111" lIns="37111" bIns="37111" rIns="37111"/>
            <a:lstStyle/>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EARLY INTERVENTION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SANITATIONAL AWARENESS</a:t>
              </a:r>
            </a:p>
          </p:txBody>
        </p:sp>
      </p:grpSp>
      <p:sp>
        <p:nvSpPr>
          <p:cNvPr name="AutoShape 58" id="58"/>
          <p:cNvSpPr/>
          <p:nvPr/>
        </p:nvSpPr>
        <p:spPr>
          <a:xfrm>
            <a:off x="9185363" y="4862003"/>
            <a:ext cx="0" cy="641265"/>
          </a:xfrm>
          <a:prstGeom prst="line">
            <a:avLst/>
          </a:prstGeom>
          <a:ln cap="flat" w="28575">
            <a:solidFill>
              <a:srgbClr val="000000"/>
            </a:solidFill>
            <a:prstDash val="solid"/>
            <a:headEnd type="none" len="sm" w="sm"/>
            <a:tailEnd type="none" len="sm" w="sm"/>
          </a:ln>
        </p:spPr>
      </p:sp>
      <p:grpSp>
        <p:nvGrpSpPr>
          <p:cNvPr name="Group 59" id="59"/>
          <p:cNvGrpSpPr/>
          <p:nvPr/>
        </p:nvGrpSpPr>
        <p:grpSpPr>
          <a:xfrm rot="0">
            <a:off x="10072377" y="5506629"/>
            <a:ext cx="1764275" cy="931844"/>
            <a:chOff x="0" y="0"/>
            <a:chExt cx="894475" cy="472438"/>
          </a:xfrm>
        </p:grpSpPr>
        <p:sp>
          <p:nvSpPr>
            <p:cNvPr name="Freeform 60" id="60"/>
            <p:cNvSpPr/>
            <p:nvPr/>
          </p:nvSpPr>
          <p:spPr>
            <a:xfrm flipH="false" flipV="false" rot="0">
              <a:off x="0" y="0"/>
              <a:ext cx="894475" cy="472438"/>
            </a:xfrm>
            <a:custGeom>
              <a:avLst/>
              <a:gdLst/>
              <a:ahLst/>
              <a:cxnLst/>
              <a:rect r="r" b="b" t="t" l="l"/>
              <a:pathLst>
                <a:path h="472438" w="894475">
                  <a:moveTo>
                    <a:pt x="0" y="0"/>
                  </a:moveTo>
                  <a:lnTo>
                    <a:pt x="894475" y="0"/>
                  </a:lnTo>
                  <a:lnTo>
                    <a:pt x="894475" y="472438"/>
                  </a:lnTo>
                  <a:lnTo>
                    <a:pt x="0" y="472438"/>
                  </a:lnTo>
                  <a:close/>
                </a:path>
              </a:pathLst>
            </a:custGeom>
            <a:solidFill>
              <a:srgbClr val="CFECFD"/>
            </a:solidFill>
          </p:spPr>
        </p:sp>
        <p:sp>
          <p:nvSpPr>
            <p:cNvPr name="TextBox 61" id="61"/>
            <p:cNvSpPr txBox="true"/>
            <p:nvPr/>
          </p:nvSpPr>
          <p:spPr>
            <a:xfrm>
              <a:off x="0" y="-28575"/>
              <a:ext cx="894475" cy="501013"/>
            </a:xfrm>
            <a:prstGeom prst="rect">
              <a:avLst/>
            </a:prstGeom>
          </p:spPr>
          <p:txBody>
            <a:bodyPr anchor="ctr" rtlCol="false" tIns="37111" lIns="37111" bIns="37111" rIns="37111"/>
            <a:lstStyle/>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ECONOMIC</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INFORMATIONAL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EMOTIONAL</a:t>
              </a:r>
            </a:p>
          </p:txBody>
        </p:sp>
      </p:grpSp>
      <p:sp>
        <p:nvSpPr>
          <p:cNvPr name="AutoShape 62" id="62"/>
          <p:cNvSpPr/>
          <p:nvPr/>
        </p:nvSpPr>
        <p:spPr>
          <a:xfrm>
            <a:off x="10954514" y="4862003"/>
            <a:ext cx="0" cy="644626"/>
          </a:xfrm>
          <a:prstGeom prst="line">
            <a:avLst/>
          </a:prstGeom>
          <a:ln cap="rnd" w="28575">
            <a:solidFill>
              <a:srgbClr val="000000"/>
            </a:solidFill>
            <a:prstDash val="solid"/>
            <a:headEnd type="none" len="sm" w="sm"/>
            <a:tailEnd type="none" len="sm" w="sm"/>
          </a:ln>
        </p:spPr>
      </p:sp>
      <p:grpSp>
        <p:nvGrpSpPr>
          <p:cNvPr name="Group 63" id="63"/>
          <p:cNvGrpSpPr/>
          <p:nvPr/>
        </p:nvGrpSpPr>
        <p:grpSpPr>
          <a:xfrm rot="0">
            <a:off x="13514305" y="4450367"/>
            <a:ext cx="1400594" cy="553117"/>
            <a:chOff x="0" y="0"/>
            <a:chExt cx="710091" cy="280427"/>
          </a:xfrm>
        </p:grpSpPr>
        <p:sp>
          <p:nvSpPr>
            <p:cNvPr name="Freeform 64" id="64"/>
            <p:cNvSpPr/>
            <p:nvPr/>
          </p:nvSpPr>
          <p:spPr>
            <a:xfrm flipH="false" flipV="false" rot="0">
              <a:off x="0" y="0"/>
              <a:ext cx="710091" cy="280427"/>
            </a:xfrm>
            <a:custGeom>
              <a:avLst/>
              <a:gdLst/>
              <a:ahLst/>
              <a:cxnLst/>
              <a:rect r="r" b="b" t="t" l="l"/>
              <a:pathLst>
                <a:path h="280427" w="710091">
                  <a:moveTo>
                    <a:pt x="0" y="0"/>
                  </a:moveTo>
                  <a:lnTo>
                    <a:pt x="710091" y="0"/>
                  </a:lnTo>
                  <a:lnTo>
                    <a:pt x="710091" y="280427"/>
                  </a:lnTo>
                  <a:lnTo>
                    <a:pt x="0" y="280427"/>
                  </a:lnTo>
                  <a:close/>
                </a:path>
              </a:pathLst>
            </a:custGeom>
            <a:solidFill>
              <a:srgbClr val="CFECFD"/>
            </a:solidFill>
          </p:spPr>
        </p:sp>
        <p:sp>
          <p:nvSpPr>
            <p:cNvPr name="TextBox 65" id="65"/>
            <p:cNvSpPr txBox="true"/>
            <p:nvPr/>
          </p:nvSpPr>
          <p:spPr>
            <a:xfrm>
              <a:off x="0" y="-28575"/>
              <a:ext cx="710091"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PLANNING</a:t>
              </a:r>
            </a:p>
          </p:txBody>
        </p:sp>
      </p:grpSp>
      <p:grpSp>
        <p:nvGrpSpPr>
          <p:cNvPr name="Group 66" id="66"/>
          <p:cNvGrpSpPr/>
          <p:nvPr/>
        </p:nvGrpSpPr>
        <p:grpSpPr>
          <a:xfrm rot="0">
            <a:off x="15146233" y="4519356"/>
            <a:ext cx="1400594" cy="553117"/>
            <a:chOff x="0" y="0"/>
            <a:chExt cx="710091" cy="280427"/>
          </a:xfrm>
        </p:grpSpPr>
        <p:sp>
          <p:nvSpPr>
            <p:cNvPr name="Freeform 67" id="67"/>
            <p:cNvSpPr/>
            <p:nvPr/>
          </p:nvSpPr>
          <p:spPr>
            <a:xfrm flipH="false" flipV="false" rot="0">
              <a:off x="0" y="0"/>
              <a:ext cx="710091" cy="280427"/>
            </a:xfrm>
            <a:custGeom>
              <a:avLst/>
              <a:gdLst/>
              <a:ahLst/>
              <a:cxnLst/>
              <a:rect r="r" b="b" t="t" l="l"/>
              <a:pathLst>
                <a:path h="280427" w="710091">
                  <a:moveTo>
                    <a:pt x="0" y="0"/>
                  </a:moveTo>
                  <a:lnTo>
                    <a:pt x="710091" y="0"/>
                  </a:lnTo>
                  <a:lnTo>
                    <a:pt x="710091" y="280427"/>
                  </a:lnTo>
                  <a:lnTo>
                    <a:pt x="0" y="280427"/>
                  </a:lnTo>
                  <a:close/>
                </a:path>
              </a:pathLst>
            </a:custGeom>
            <a:solidFill>
              <a:srgbClr val="CFECFD"/>
            </a:solidFill>
          </p:spPr>
        </p:sp>
        <p:sp>
          <p:nvSpPr>
            <p:cNvPr name="TextBox 68" id="68"/>
            <p:cNvSpPr txBox="true"/>
            <p:nvPr/>
          </p:nvSpPr>
          <p:spPr>
            <a:xfrm>
              <a:off x="0" y="-28575"/>
              <a:ext cx="710091"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RESOURCE ALLOCATION</a:t>
              </a:r>
            </a:p>
          </p:txBody>
        </p:sp>
      </p:grpSp>
      <p:sp>
        <p:nvSpPr>
          <p:cNvPr name="AutoShape 69" id="69"/>
          <p:cNvSpPr/>
          <p:nvPr/>
        </p:nvSpPr>
        <p:spPr>
          <a:xfrm>
            <a:off x="15846530" y="3858168"/>
            <a:ext cx="0" cy="661188"/>
          </a:xfrm>
          <a:prstGeom prst="line">
            <a:avLst/>
          </a:prstGeom>
          <a:ln cap="flat" w="28575">
            <a:solidFill>
              <a:srgbClr val="000000"/>
            </a:solidFill>
            <a:prstDash val="solid"/>
            <a:headEnd type="none" len="sm" w="sm"/>
            <a:tailEnd type="none" len="sm" w="sm"/>
          </a:ln>
        </p:spPr>
      </p:sp>
      <p:sp>
        <p:nvSpPr>
          <p:cNvPr name="AutoShape 70" id="70"/>
          <p:cNvSpPr/>
          <p:nvPr/>
        </p:nvSpPr>
        <p:spPr>
          <a:xfrm>
            <a:off x="14201134" y="4235511"/>
            <a:ext cx="0" cy="214855"/>
          </a:xfrm>
          <a:prstGeom prst="line">
            <a:avLst/>
          </a:prstGeom>
          <a:ln cap="flat" w="28575">
            <a:solidFill>
              <a:srgbClr val="000000"/>
            </a:solidFill>
            <a:prstDash val="solid"/>
            <a:headEnd type="none" len="sm" w="sm"/>
            <a:tailEnd type="none" len="sm" w="sm"/>
          </a:ln>
        </p:spPr>
      </p:sp>
      <p:sp>
        <p:nvSpPr>
          <p:cNvPr name="AutoShape 71" id="71"/>
          <p:cNvSpPr/>
          <p:nvPr/>
        </p:nvSpPr>
        <p:spPr>
          <a:xfrm>
            <a:off x="14201134" y="4220946"/>
            <a:ext cx="3165477" cy="14565"/>
          </a:xfrm>
          <a:prstGeom prst="line">
            <a:avLst/>
          </a:prstGeom>
          <a:ln cap="flat" w="28575">
            <a:solidFill>
              <a:srgbClr val="000000"/>
            </a:solidFill>
            <a:prstDash val="solid"/>
            <a:headEnd type="none" len="sm" w="sm"/>
            <a:tailEnd type="none" len="sm" w="sm"/>
          </a:ln>
        </p:spPr>
      </p:sp>
      <p:grpSp>
        <p:nvGrpSpPr>
          <p:cNvPr name="Group 72" id="72"/>
          <p:cNvGrpSpPr/>
          <p:nvPr/>
        </p:nvGrpSpPr>
        <p:grpSpPr>
          <a:xfrm rot="0">
            <a:off x="13322552" y="5600995"/>
            <a:ext cx="1784100" cy="943681"/>
            <a:chOff x="0" y="0"/>
            <a:chExt cx="904526" cy="478440"/>
          </a:xfrm>
        </p:grpSpPr>
        <p:sp>
          <p:nvSpPr>
            <p:cNvPr name="Freeform 73" id="73"/>
            <p:cNvSpPr/>
            <p:nvPr/>
          </p:nvSpPr>
          <p:spPr>
            <a:xfrm flipH="false" flipV="false" rot="0">
              <a:off x="0" y="0"/>
              <a:ext cx="904526" cy="478440"/>
            </a:xfrm>
            <a:custGeom>
              <a:avLst/>
              <a:gdLst/>
              <a:ahLst/>
              <a:cxnLst/>
              <a:rect r="r" b="b" t="t" l="l"/>
              <a:pathLst>
                <a:path h="478440" w="904526">
                  <a:moveTo>
                    <a:pt x="0" y="0"/>
                  </a:moveTo>
                  <a:lnTo>
                    <a:pt x="904526" y="0"/>
                  </a:lnTo>
                  <a:lnTo>
                    <a:pt x="904526" y="478440"/>
                  </a:lnTo>
                  <a:lnTo>
                    <a:pt x="0" y="478440"/>
                  </a:lnTo>
                  <a:close/>
                </a:path>
              </a:pathLst>
            </a:custGeom>
            <a:solidFill>
              <a:srgbClr val="CFECFD"/>
            </a:solidFill>
          </p:spPr>
        </p:sp>
        <p:sp>
          <p:nvSpPr>
            <p:cNvPr name="TextBox 74" id="74"/>
            <p:cNvSpPr txBox="true"/>
            <p:nvPr/>
          </p:nvSpPr>
          <p:spPr>
            <a:xfrm>
              <a:off x="0" y="-28575"/>
              <a:ext cx="904526" cy="507015"/>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INFRASTRUCTURAL</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SCHOOLS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OLD AGE HOMES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HOSPITALS</a:t>
              </a:r>
            </a:p>
          </p:txBody>
        </p:sp>
      </p:grpSp>
      <p:sp>
        <p:nvSpPr>
          <p:cNvPr name="AutoShape 75" id="75"/>
          <p:cNvSpPr/>
          <p:nvPr/>
        </p:nvSpPr>
        <p:spPr>
          <a:xfrm>
            <a:off x="14214602" y="5003484"/>
            <a:ext cx="0" cy="597511"/>
          </a:xfrm>
          <a:prstGeom prst="line">
            <a:avLst/>
          </a:prstGeom>
          <a:ln cap="rnd" w="28575">
            <a:solidFill>
              <a:srgbClr val="000000"/>
            </a:solidFill>
            <a:prstDash val="solid"/>
            <a:headEnd type="none" len="sm" w="sm"/>
            <a:tailEnd type="none" len="sm" w="sm"/>
          </a:ln>
        </p:spPr>
      </p:sp>
      <p:grpSp>
        <p:nvGrpSpPr>
          <p:cNvPr name="Group 76" id="76"/>
          <p:cNvGrpSpPr/>
          <p:nvPr/>
        </p:nvGrpSpPr>
        <p:grpSpPr>
          <a:xfrm rot="0">
            <a:off x="15244764" y="5619173"/>
            <a:ext cx="1203533" cy="361084"/>
            <a:chOff x="0" y="0"/>
            <a:chExt cx="610183" cy="183067"/>
          </a:xfrm>
        </p:grpSpPr>
        <p:sp>
          <p:nvSpPr>
            <p:cNvPr name="Freeform 77" id="77"/>
            <p:cNvSpPr/>
            <p:nvPr/>
          </p:nvSpPr>
          <p:spPr>
            <a:xfrm flipH="false" flipV="false" rot="0">
              <a:off x="0" y="0"/>
              <a:ext cx="610183" cy="183067"/>
            </a:xfrm>
            <a:custGeom>
              <a:avLst/>
              <a:gdLst/>
              <a:ahLst/>
              <a:cxnLst/>
              <a:rect r="r" b="b" t="t" l="l"/>
              <a:pathLst>
                <a:path h="183067" w="610183">
                  <a:moveTo>
                    <a:pt x="0" y="0"/>
                  </a:moveTo>
                  <a:lnTo>
                    <a:pt x="610183" y="0"/>
                  </a:lnTo>
                  <a:lnTo>
                    <a:pt x="610183" y="183067"/>
                  </a:lnTo>
                  <a:lnTo>
                    <a:pt x="0" y="183067"/>
                  </a:lnTo>
                  <a:close/>
                </a:path>
              </a:pathLst>
            </a:custGeom>
            <a:solidFill>
              <a:srgbClr val="CFECFD"/>
            </a:solidFill>
          </p:spPr>
        </p:sp>
        <p:sp>
          <p:nvSpPr>
            <p:cNvPr name="TextBox 78" id="78"/>
            <p:cNvSpPr txBox="true"/>
            <p:nvPr/>
          </p:nvSpPr>
          <p:spPr>
            <a:xfrm>
              <a:off x="0" y="-28575"/>
              <a:ext cx="610183" cy="21164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SANITATION</a:t>
              </a:r>
            </a:p>
          </p:txBody>
        </p:sp>
      </p:grpSp>
      <p:sp>
        <p:nvSpPr>
          <p:cNvPr name="AutoShape 79" id="79"/>
          <p:cNvSpPr/>
          <p:nvPr/>
        </p:nvSpPr>
        <p:spPr>
          <a:xfrm>
            <a:off x="15846530" y="5072473"/>
            <a:ext cx="0" cy="546700"/>
          </a:xfrm>
          <a:prstGeom prst="line">
            <a:avLst/>
          </a:prstGeom>
          <a:ln cap="flat" w="28575">
            <a:solidFill>
              <a:srgbClr val="000000"/>
            </a:solidFill>
            <a:prstDash val="solid"/>
            <a:headEnd type="none" len="sm" w="sm"/>
            <a:tailEnd type="none" len="sm" w="sm"/>
          </a:ln>
        </p:spPr>
      </p:sp>
      <p:grpSp>
        <p:nvGrpSpPr>
          <p:cNvPr name="Group 80" id="80"/>
          <p:cNvGrpSpPr/>
          <p:nvPr/>
        </p:nvGrpSpPr>
        <p:grpSpPr>
          <a:xfrm rot="0">
            <a:off x="13322552" y="6746174"/>
            <a:ext cx="1784100" cy="1154519"/>
            <a:chOff x="0" y="0"/>
            <a:chExt cx="904526" cy="585333"/>
          </a:xfrm>
        </p:grpSpPr>
        <p:sp>
          <p:nvSpPr>
            <p:cNvPr name="Freeform 81" id="81"/>
            <p:cNvSpPr/>
            <p:nvPr/>
          </p:nvSpPr>
          <p:spPr>
            <a:xfrm flipH="false" flipV="false" rot="0">
              <a:off x="0" y="0"/>
              <a:ext cx="904526" cy="585333"/>
            </a:xfrm>
            <a:custGeom>
              <a:avLst/>
              <a:gdLst/>
              <a:ahLst/>
              <a:cxnLst/>
              <a:rect r="r" b="b" t="t" l="l"/>
              <a:pathLst>
                <a:path h="585333" w="904526">
                  <a:moveTo>
                    <a:pt x="0" y="0"/>
                  </a:moveTo>
                  <a:lnTo>
                    <a:pt x="904526" y="0"/>
                  </a:lnTo>
                  <a:lnTo>
                    <a:pt x="904526" y="585333"/>
                  </a:lnTo>
                  <a:lnTo>
                    <a:pt x="0" y="585333"/>
                  </a:lnTo>
                  <a:close/>
                </a:path>
              </a:pathLst>
            </a:custGeom>
            <a:solidFill>
              <a:srgbClr val="CFECFD"/>
            </a:solidFill>
          </p:spPr>
        </p:sp>
        <p:sp>
          <p:nvSpPr>
            <p:cNvPr name="TextBox 82" id="82"/>
            <p:cNvSpPr txBox="true"/>
            <p:nvPr/>
          </p:nvSpPr>
          <p:spPr>
            <a:xfrm>
              <a:off x="0" y="-28575"/>
              <a:ext cx="904526" cy="613908"/>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TRANSPORTATION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ROAD DEVELOPMENT</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TRANSPORT FACILITIES</a:t>
              </a:r>
            </a:p>
          </p:txBody>
        </p:sp>
      </p:grpSp>
      <p:sp>
        <p:nvSpPr>
          <p:cNvPr name="AutoShape 83" id="83"/>
          <p:cNvSpPr/>
          <p:nvPr/>
        </p:nvSpPr>
        <p:spPr>
          <a:xfrm>
            <a:off x="14214602" y="6544676"/>
            <a:ext cx="0" cy="201497"/>
          </a:xfrm>
          <a:prstGeom prst="line">
            <a:avLst/>
          </a:prstGeom>
          <a:ln cap="rnd" w="28575">
            <a:solidFill>
              <a:srgbClr val="000000"/>
            </a:solidFill>
            <a:prstDash val="solid"/>
            <a:headEnd type="none" len="sm" w="sm"/>
            <a:tailEnd type="none" len="sm" w="sm"/>
          </a:ln>
        </p:spPr>
      </p:sp>
      <p:grpSp>
        <p:nvGrpSpPr>
          <p:cNvPr name="Group 84" id="84"/>
          <p:cNvGrpSpPr/>
          <p:nvPr/>
        </p:nvGrpSpPr>
        <p:grpSpPr>
          <a:xfrm rot="0">
            <a:off x="15244764" y="6548002"/>
            <a:ext cx="1203533" cy="361084"/>
            <a:chOff x="0" y="0"/>
            <a:chExt cx="610183" cy="183067"/>
          </a:xfrm>
        </p:grpSpPr>
        <p:sp>
          <p:nvSpPr>
            <p:cNvPr name="Freeform 85" id="85"/>
            <p:cNvSpPr/>
            <p:nvPr/>
          </p:nvSpPr>
          <p:spPr>
            <a:xfrm flipH="false" flipV="false" rot="0">
              <a:off x="0" y="0"/>
              <a:ext cx="610183" cy="183067"/>
            </a:xfrm>
            <a:custGeom>
              <a:avLst/>
              <a:gdLst/>
              <a:ahLst/>
              <a:cxnLst/>
              <a:rect r="r" b="b" t="t" l="l"/>
              <a:pathLst>
                <a:path h="183067" w="610183">
                  <a:moveTo>
                    <a:pt x="0" y="0"/>
                  </a:moveTo>
                  <a:lnTo>
                    <a:pt x="610183" y="0"/>
                  </a:lnTo>
                  <a:lnTo>
                    <a:pt x="610183" y="183067"/>
                  </a:lnTo>
                  <a:lnTo>
                    <a:pt x="0" y="183067"/>
                  </a:lnTo>
                  <a:close/>
                </a:path>
              </a:pathLst>
            </a:custGeom>
            <a:solidFill>
              <a:srgbClr val="CFECFD"/>
            </a:solidFill>
          </p:spPr>
        </p:sp>
        <p:sp>
          <p:nvSpPr>
            <p:cNvPr name="TextBox 86" id="86"/>
            <p:cNvSpPr txBox="true"/>
            <p:nvPr/>
          </p:nvSpPr>
          <p:spPr>
            <a:xfrm>
              <a:off x="0" y="-28575"/>
              <a:ext cx="610183" cy="21164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POLLUTION</a:t>
              </a:r>
            </a:p>
          </p:txBody>
        </p:sp>
      </p:grpSp>
      <p:sp>
        <p:nvSpPr>
          <p:cNvPr name="AutoShape 87" id="87"/>
          <p:cNvSpPr/>
          <p:nvPr/>
        </p:nvSpPr>
        <p:spPr>
          <a:xfrm>
            <a:off x="15846530" y="5980257"/>
            <a:ext cx="0" cy="567745"/>
          </a:xfrm>
          <a:prstGeom prst="line">
            <a:avLst/>
          </a:prstGeom>
          <a:ln cap="flat" w="28575">
            <a:solidFill>
              <a:srgbClr val="000000"/>
            </a:solidFill>
            <a:prstDash val="solid"/>
            <a:headEnd type="none" len="sm" w="sm"/>
            <a:tailEnd type="none" len="sm" w="sm"/>
          </a:ln>
        </p:spPr>
      </p:sp>
      <p:grpSp>
        <p:nvGrpSpPr>
          <p:cNvPr name="Group 88" id="88"/>
          <p:cNvGrpSpPr/>
          <p:nvPr/>
        </p:nvGrpSpPr>
        <p:grpSpPr>
          <a:xfrm rot="0">
            <a:off x="15244764" y="7476831"/>
            <a:ext cx="1203533" cy="361084"/>
            <a:chOff x="0" y="0"/>
            <a:chExt cx="610183" cy="183067"/>
          </a:xfrm>
        </p:grpSpPr>
        <p:sp>
          <p:nvSpPr>
            <p:cNvPr name="Freeform 89" id="89"/>
            <p:cNvSpPr/>
            <p:nvPr/>
          </p:nvSpPr>
          <p:spPr>
            <a:xfrm flipH="false" flipV="false" rot="0">
              <a:off x="0" y="0"/>
              <a:ext cx="610183" cy="183067"/>
            </a:xfrm>
            <a:custGeom>
              <a:avLst/>
              <a:gdLst/>
              <a:ahLst/>
              <a:cxnLst/>
              <a:rect r="r" b="b" t="t" l="l"/>
              <a:pathLst>
                <a:path h="183067" w="610183">
                  <a:moveTo>
                    <a:pt x="0" y="0"/>
                  </a:moveTo>
                  <a:lnTo>
                    <a:pt x="610183" y="0"/>
                  </a:lnTo>
                  <a:lnTo>
                    <a:pt x="610183" y="183067"/>
                  </a:lnTo>
                  <a:lnTo>
                    <a:pt x="0" y="183067"/>
                  </a:lnTo>
                  <a:close/>
                </a:path>
              </a:pathLst>
            </a:custGeom>
            <a:solidFill>
              <a:srgbClr val="CFECFD"/>
            </a:solidFill>
          </p:spPr>
        </p:sp>
        <p:sp>
          <p:nvSpPr>
            <p:cNvPr name="TextBox 90" id="90"/>
            <p:cNvSpPr txBox="true"/>
            <p:nvPr/>
          </p:nvSpPr>
          <p:spPr>
            <a:xfrm>
              <a:off x="0" y="-28575"/>
              <a:ext cx="610183" cy="21164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NUTRITION</a:t>
              </a:r>
            </a:p>
          </p:txBody>
        </p:sp>
      </p:grpSp>
      <p:sp>
        <p:nvSpPr>
          <p:cNvPr name="AutoShape 91" id="91"/>
          <p:cNvSpPr/>
          <p:nvPr/>
        </p:nvSpPr>
        <p:spPr>
          <a:xfrm>
            <a:off x="15846530" y="6909086"/>
            <a:ext cx="0" cy="567745"/>
          </a:xfrm>
          <a:prstGeom prst="line">
            <a:avLst/>
          </a:prstGeom>
          <a:ln cap="flat" w="28575">
            <a:solidFill>
              <a:srgbClr val="000000"/>
            </a:solidFill>
            <a:prstDash val="solid"/>
            <a:headEnd type="none" len="sm" w="sm"/>
            <a:tailEnd type="none" len="sm" w="sm"/>
          </a:ln>
        </p:spPr>
      </p:sp>
      <p:grpSp>
        <p:nvGrpSpPr>
          <p:cNvPr name="Group 92" id="92"/>
          <p:cNvGrpSpPr/>
          <p:nvPr/>
        </p:nvGrpSpPr>
        <p:grpSpPr>
          <a:xfrm rot="0">
            <a:off x="16735656" y="4450367"/>
            <a:ext cx="1261910" cy="553117"/>
            <a:chOff x="0" y="0"/>
            <a:chExt cx="639780" cy="280427"/>
          </a:xfrm>
        </p:grpSpPr>
        <p:sp>
          <p:nvSpPr>
            <p:cNvPr name="Freeform 93" id="93"/>
            <p:cNvSpPr/>
            <p:nvPr/>
          </p:nvSpPr>
          <p:spPr>
            <a:xfrm flipH="false" flipV="false" rot="0">
              <a:off x="0" y="0"/>
              <a:ext cx="639780" cy="280427"/>
            </a:xfrm>
            <a:custGeom>
              <a:avLst/>
              <a:gdLst/>
              <a:ahLst/>
              <a:cxnLst/>
              <a:rect r="r" b="b" t="t" l="l"/>
              <a:pathLst>
                <a:path h="280427" w="639780">
                  <a:moveTo>
                    <a:pt x="0" y="0"/>
                  </a:moveTo>
                  <a:lnTo>
                    <a:pt x="639780" y="0"/>
                  </a:lnTo>
                  <a:lnTo>
                    <a:pt x="639780" y="280427"/>
                  </a:lnTo>
                  <a:lnTo>
                    <a:pt x="0" y="280427"/>
                  </a:lnTo>
                  <a:close/>
                </a:path>
              </a:pathLst>
            </a:custGeom>
            <a:solidFill>
              <a:srgbClr val="CFECFD"/>
            </a:solidFill>
          </p:spPr>
        </p:sp>
        <p:sp>
          <p:nvSpPr>
            <p:cNvPr name="TextBox 94" id="94"/>
            <p:cNvSpPr txBox="true"/>
            <p:nvPr/>
          </p:nvSpPr>
          <p:spPr>
            <a:xfrm>
              <a:off x="0" y="-28575"/>
              <a:ext cx="639780"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PARTNERSHIPS</a:t>
              </a:r>
            </a:p>
          </p:txBody>
        </p:sp>
      </p:grpSp>
      <p:sp>
        <p:nvSpPr>
          <p:cNvPr name="AutoShape 95" id="95"/>
          <p:cNvSpPr/>
          <p:nvPr/>
        </p:nvSpPr>
        <p:spPr>
          <a:xfrm>
            <a:off x="17361304" y="4284054"/>
            <a:ext cx="0" cy="212622"/>
          </a:xfrm>
          <a:prstGeom prst="line">
            <a:avLst/>
          </a:prstGeom>
          <a:ln cap="flat" w="28575">
            <a:solidFill>
              <a:srgbClr val="000000"/>
            </a:solidFill>
            <a:prstDash val="solid"/>
            <a:headEnd type="none" len="sm" w="sm"/>
            <a:tailEnd type="none" len="sm" w="sm"/>
          </a:ln>
        </p:spPr>
      </p:sp>
      <p:grpSp>
        <p:nvGrpSpPr>
          <p:cNvPr name="Group 96" id="96"/>
          <p:cNvGrpSpPr/>
          <p:nvPr/>
        </p:nvGrpSpPr>
        <p:grpSpPr>
          <a:xfrm rot="0">
            <a:off x="16598490" y="5617703"/>
            <a:ext cx="1525628" cy="1154519"/>
            <a:chOff x="0" y="0"/>
            <a:chExt cx="773483" cy="585333"/>
          </a:xfrm>
        </p:grpSpPr>
        <p:sp>
          <p:nvSpPr>
            <p:cNvPr name="Freeform 97" id="97"/>
            <p:cNvSpPr/>
            <p:nvPr/>
          </p:nvSpPr>
          <p:spPr>
            <a:xfrm flipH="false" flipV="false" rot="0">
              <a:off x="0" y="0"/>
              <a:ext cx="773483" cy="585333"/>
            </a:xfrm>
            <a:custGeom>
              <a:avLst/>
              <a:gdLst/>
              <a:ahLst/>
              <a:cxnLst/>
              <a:rect r="r" b="b" t="t" l="l"/>
              <a:pathLst>
                <a:path h="585333" w="773483">
                  <a:moveTo>
                    <a:pt x="0" y="0"/>
                  </a:moveTo>
                  <a:lnTo>
                    <a:pt x="773483" y="0"/>
                  </a:lnTo>
                  <a:lnTo>
                    <a:pt x="773483" y="585333"/>
                  </a:lnTo>
                  <a:lnTo>
                    <a:pt x="0" y="585333"/>
                  </a:lnTo>
                  <a:close/>
                </a:path>
              </a:pathLst>
            </a:custGeom>
            <a:solidFill>
              <a:srgbClr val="CFECFD"/>
            </a:solidFill>
          </p:spPr>
        </p:sp>
        <p:sp>
          <p:nvSpPr>
            <p:cNvPr name="TextBox 98" id="98"/>
            <p:cNvSpPr txBox="true"/>
            <p:nvPr/>
          </p:nvSpPr>
          <p:spPr>
            <a:xfrm>
              <a:off x="0" y="-28575"/>
              <a:ext cx="773483" cy="613908"/>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NGOS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AWARENESS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SELF-CARE</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SANITATION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HEALTH</a:t>
              </a:r>
            </a:p>
          </p:txBody>
        </p:sp>
      </p:grpSp>
      <p:sp>
        <p:nvSpPr>
          <p:cNvPr name="AutoShape 99" id="99"/>
          <p:cNvSpPr/>
          <p:nvPr/>
        </p:nvSpPr>
        <p:spPr>
          <a:xfrm flipH="true">
            <a:off x="17361304" y="5003484"/>
            <a:ext cx="5307" cy="614219"/>
          </a:xfrm>
          <a:prstGeom prst="line">
            <a:avLst/>
          </a:prstGeom>
          <a:ln cap="rnd" w="28575">
            <a:solidFill>
              <a:srgbClr val="000000"/>
            </a:solidFill>
            <a:prstDash val="solid"/>
            <a:headEnd type="none" len="sm" w="sm"/>
            <a:tailEnd type="none" len="sm" w="sm"/>
          </a:ln>
        </p:spPr>
      </p:sp>
      <p:grpSp>
        <p:nvGrpSpPr>
          <p:cNvPr name="Group 100" id="100"/>
          <p:cNvGrpSpPr/>
          <p:nvPr/>
        </p:nvGrpSpPr>
        <p:grpSpPr>
          <a:xfrm rot="0">
            <a:off x="16598490" y="6903660"/>
            <a:ext cx="1525628" cy="1593147"/>
            <a:chOff x="0" y="0"/>
            <a:chExt cx="773483" cy="807715"/>
          </a:xfrm>
        </p:grpSpPr>
        <p:sp>
          <p:nvSpPr>
            <p:cNvPr name="Freeform 101" id="101"/>
            <p:cNvSpPr/>
            <p:nvPr/>
          </p:nvSpPr>
          <p:spPr>
            <a:xfrm flipH="false" flipV="false" rot="0">
              <a:off x="0" y="0"/>
              <a:ext cx="773483" cy="807715"/>
            </a:xfrm>
            <a:custGeom>
              <a:avLst/>
              <a:gdLst/>
              <a:ahLst/>
              <a:cxnLst/>
              <a:rect r="r" b="b" t="t" l="l"/>
              <a:pathLst>
                <a:path h="807715" w="773483">
                  <a:moveTo>
                    <a:pt x="0" y="0"/>
                  </a:moveTo>
                  <a:lnTo>
                    <a:pt x="773483" y="0"/>
                  </a:lnTo>
                  <a:lnTo>
                    <a:pt x="773483" y="807715"/>
                  </a:lnTo>
                  <a:lnTo>
                    <a:pt x="0" y="807715"/>
                  </a:lnTo>
                  <a:close/>
                </a:path>
              </a:pathLst>
            </a:custGeom>
            <a:solidFill>
              <a:srgbClr val="CFECFD"/>
            </a:solidFill>
          </p:spPr>
        </p:sp>
        <p:sp>
          <p:nvSpPr>
            <p:cNvPr name="TextBox 102" id="102"/>
            <p:cNvSpPr txBox="true"/>
            <p:nvPr/>
          </p:nvSpPr>
          <p:spPr>
            <a:xfrm>
              <a:off x="0" y="-28575"/>
              <a:ext cx="773483" cy="836290"/>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GOVERNMENT</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GOVERNMENT POLICIES</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TARGETED INTERVENTION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VACCINATION</a:t>
              </a:r>
            </a:p>
            <a:p>
              <a:pPr algn="l" marL="252354" indent="-126177" lvl="1">
                <a:lnSpc>
                  <a:spcPts val="1659"/>
                </a:lnSpc>
                <a:buFont typeface="Arial"/>
                <a:buChar char="•"/>
              </a:pPr>
              <a:r>
                <a:rPr lang="en-US" b="true" sz="1168" spc="116">
                  <a:solidFill>
                    <a:srgbClr val="000000"/>
                  </a:solidFill>
                  <a:latin typeface="Glacial Indifference Bold"/>
                  <a:ea typeface="Glacial Indifference Bold"/>
                  <a:cs typeface="Glacial Indifference Bold"/>
                  <a:sym typeface="Glacial Indifference Bold"/>
                </a:rPr>
                <a:t>DRIVES</a:t>
              </a:r>
            </a:p>
          </p:txBody>
        </p:sp>
      </p:grpSp>
      <p:sp>
        <p:nvSpPr>
          <p:cNvPr name="AutoShape 103" id="103"/>
          <p:cNvSpPr/>
          <p:nvPr/>
        </p:nvSpPr>
        <p:spPr>
          <a:xfrm flipH="true">
            <a:off x="17361304" y="6772223"/>
            <a:ext cx="0" cy="131437"/>
          </a:xfrm>
          <a:prstGeom prst="line">
            <a:avLst/>
          </a:prstGeom>
          <a:ln cap="rnd" w="28575">
            <a:solidFill>
              <a:srgbClr val="000000"/>
            </a:solidFill>
            <a:prstDash val="solid"/>
            <a:headEnd type="none" len="sm" w="sm"/>
            <a:tailEnd type="none" len="sm" w="sm"/>
          </a:ln>
        </p:spPr>
      </p:sp>
      <p:sp>
        <p:nvSpPr>
          <p:cNvPr name="AutoShape 104" id="104"/>
          <p:cNvSpPr/>
          <p:nvPr/>
        </p:nvSpPr>
        <p:spPr>
          <a:xfrm flipH="true">
            <a:off x="9793796" y="3673788"/>
            <a:ext cx="0" cy="420242"/>
          </a:xfrm>
          <a:prstGeom prst="line">
            <a:avLst/>
          </a:prstGeom>
          <a:ln cap="flat" w="28575">
            <a:solidFill>
              <a:srgbClr val="000000"/>
            </a:solidFill>
            <a:prstDash val="solid"/>
            <a:headEnd type="none" len="sm" w="sm"/>
            <a:tailEnd type="none" len="sm" w="sm"/>
          </a:ln>
        </p:spPr>
      </p:sp>
      <p:sp>
        <p:nvSpPr>
          <p:cNvPr name="AutoShape 105" id="105"/>
          <p:cNvSpPr/>
          <p:nvPr/>
        </p:nvSpPr>
        <p:spPr>
          <a:xfrm>
            <a:off x="9161109" y="4061755"/>
            <a:ext cx="0" cy="214855"/>
          </a:xfrm>
          <a:prstGeom prst="line">
            <a:avLst/>
          </a:prstGeom>
          <a:ln cap="flat" w="28575">
            <a:solidFill>
              <a:srgbClr val="000000"/>
            </a:solidFill>
            <a:prstDash val="solid"/>
            <a:headEnd type="none" len="sm" w="sm"/>
            <a:tailEnd type="none" len="sm" w="sm"/>
          </a:ln>
        </p:spPr>
      </p:sp>
      <p:sp>
        <p:nvSpPr>
          <p:cNvPr name="AutoShape 106" id="106"/>
          <p:cNvSpPr/>
          <p:nvPr/>
        </p:nvSpPr>
        <p:spPr>
          <a:xfrm>
            <a:off x="12504476" y="4061755"/>
            <a:ext cx="0" cy="214855"/>
          </a:xfrm>
          <a:prstGeom prst="line">
            <a:avLst/>
          </a:prstGeom>
          <a:ln cap="flat" w="28575">
            <a:solidFill>
              <a:srgbClr val="000000"/>
            </a:solidFill>
            <a:prstDash val="solid"/>
            <a:headEnd type="none" len="sm" w="sm"/>
            <a:tailEnd type="none" len="sm" w="sm"/>
          </a:ln>
        </p:spPr>
      </p:sp>
      <p:grpSp>
        <p:nvGrpSpPr>
          <p:cNvPr name="Group 107" id="107"/>
          <p:cNvGrpSpPr/>
          <p:nvPr/>
        </p:nvGrpSpPr>
        <p:grpSpPr>
          <a:xfrm rot="0">
            <a:off x="11807963" y="4308886"/>
            <a:ext cx="1364451" cy="553117"/>
            <a:chOff x="0" y="0"/>
            <a:chExt cx="691767" cy="280427"/>
          </a:xfrm>
        </p:grpSpPr>
        <p:sp>
          <p:nvSpPr>
            <p:cNvPr name="Freeform 108" id="108"/>
            <p:cNvSpPr/>
            <p:nvPr/>
          </p:nvSpPr>
          <p:spPr>
            <a:xfrm flipH="false" flipV="false" rot="0">
              <a:off x="0" y="0"/>
              <a:ext cx="691767" cy="280427"/>
            </a:xfrm>
            <a:custGeom>
              <a:avLst/>
              <a:gdLst/>
              <a:ahLst/>
              <a:cxnLst/>
              <a:rect r="r" b="b" t="t" l="l"/>
              <a:pathLst>
                <a:path h="280427" w="691767">
                  <a:moveTo>
                    <a:pt x="0" y="0"/>
                  </a:moveTo>
                  <a:lnTo>
                    <a:pt x="691767" y="0"/>
                  </a:lnTo>
                  <a:lnTo>
                    <a:pt x="691767" y="280427"/>
                  </a:lnTo>
                  <a:lnTo>
                    <a:pt x="0" y="280427"/>
                  </a:lnTo>
                  <a:close/>
                </a:path>
              </a:pathLst>
            </a:custGeom>
            <a:solidFill>
              <a:srgbClr val="CFECFD"/>
            </a:solidFill>
          </p:spPr>
        </p:sp>
        <p:sp>
          <p:nvSpPr>
            <p:cNvPr name="TextBox 109" id="109"/>
            <p:cNvSpPr txBox="true"/>
            <p:nvPr/>
          </p:nvSpPr>
          <p:spPr>
            <a:xfrm>
              <a:off x="0" y="-28575"/>
              <a:ext cx="691767" cy="309002"/>
            </a:xfrm>
            <a:prstGeom prst="rect">
              <a:avLst/>
            </a:prstGeom>
          </p:spPr>
          <p:txBody>
            <a:bodyPr anchor="ctr" rtlCol="false" tIns="37111" lIns="37111" bIns="37111" rIns="37111"/>
            <a:lstStyle/>
            <a:p>
              <a:pPr algn="ctr">
                <a:lnSpc>
                  <a:spcPts val="1659"/>
                </a:lnSpc>
              </a:pPr>
              <a:r>
                <a:rPr lang="en-US" b="true" sz="1168" spc="116">
                  <a:solidFill>
                    <a:srgbClr val="000000"/>
                  </a:solidFill>
                  <a:latin typeface="Glacial Indifference Bold"/>
                  <a:ea typeface="Glacial Indifference Bold"/>
                  <a:cs typeface="Glacial Indifference Bold"/>
                  <a:sym typeface="Glacial Indifference Bold"/>
                </a:rPr>
                <a:t>TECHNICAL</a:t>
              </a:r>
            </a:p>
          </p:txBody>
        </p:sp>
      </p:grpSp>
      <p:grpSp>
        <p:nvGrpSpPr>
          <p:cNvPr name="Group 110" id="110"/>
          <p:cNvGrpSpPr/>
          <p:nvPr/>
        </p:nvGrpSpPr>
        <p:grpSpPr>
          <a:xfrm rot="0">
            <a:off x="12008102" y="5534855"/>
            <a:ext cx="1185631" cy="1154519"/>
            <a:chOff x="0" y="0"/>
            <a:chExt cx="601107" cy="585333"/>
          </a:xfrm>
        </p:grpSpPr>
        <p:sp>
          <p:nvSpPr>
            <p:cNvPr name="Freeform 111" id="111"/>
            <p:cNvSpPr/>
            <p:nvPr/>
          </p:nvSpPr>
          <p:spPr>
            <a:xfrm flipH="false" flipV="false" rot="0">
              <a:off x="0" y="0"/>
              <a:ext cx="601107" cy="585333"/>
            </a:xfrm>
            <a:custGeom>
              <a:avLst/>
              <a:gdLst/>
              <a:ahLst/>
              <a:cxnLst/>
              <a:rect r="r" b="b" t="t" l="l"/>
              <a:pathLst>
                <a:path h="585333" w="601107">
                  <a:moveTo>
                    <a:pt x="0" y="0"/>
                  </a:moveTo>
                  <a:lnTo>
                    <a:pt x="601107" y="0"/>
                  </a:lnTo>
                  <a:lnTo>
                    <a:pt x="601107" y="585333"/>
                  </a:lnTo>
                  <a:lnTo>
                    <a:pt x="0" y="585333"/>
                  </a:lnTo>
                  <a:close/>
                </a:path>
              </a:pathLst>
            </a:custGeom>
            <a:solidFill>
              <a:srgbClr val="CFECFD"/>
            </a:solidFill>
          </p:spPr>
        </p:sp>
        <p:sp>
          <p:nvSpPr>
            <p:cNvPr name="TextBox 112" id="112"/>
            <p:cNvSpPr txBox="true"/>
            <p:nvPr/>
          </p:nvSpPr>
          <p:spPr>
            <a:xfrm>
              <a:off x="0" y="-28575"/>
              <a:ext cx="601107" cy="613908"/>
            </a:xfrm>
            <a:prstGeom prst="rect">
              <a:avLst/>
            </a:prstGeom>
          </p:spPr>
          <p:txBody>
            <a:bodyPr anchor="ctr" rtlCol="false" tIns="37111" lIns="37111" bIns="37111" rIns="37111"/>
            <a:lstStyle/>
            <a:p>
              <a:pPr algn="l">
                <a:lnSpc>
                  <a:spcPts val="1659"/>
                </a:lnSpc>
              </a:pPr>
              <a:r>
                <a:rPr lang="en-US" b="true" sz="1168" spc="116">
                  <a:solidFill>
                    <a:srgbClr val="000000"/>
                  </a:solidFill>
                  <a:latin typeface="Glacial Indifference Bold"/>
                  <a:ea typeface="Glacial Indifference Bold"/>
                  <a:cs typeface="Glacial Indifference Bold"/>
                  <a:sym typeface="Glacial Indifference Bold"/>
                </a:rPr>
                <a:t>EHR</a:t>
              </a:r>
            </a:p>
            <a:p>
              <a:pPr algn="l">
                <a:lnSpc>
                  <a:spcPts val="1659"/>
                </a:lnSpc>
              </a:pPr>
              <a:r>
                <a:rPr lang="en-US" b="true" sz="1168" spc="116">
                  <a:solidFill>
                    <a:srgbClr val="000000"/>
                  </a:solidFill>
                  <a:latin typeface="Glacial Indifference Bold"/>
                  <a:ea typeface="Glacial Indifference Bold"/>
                  <a:cs typeface="Glacial Indifference Bold"/>
                  <a:sym typeface="Glacial Indifference Bold"/>
                </a:rPr>
                <a:t>(ELECTRONIC</a:t>
              </a:r>
            </a:p>
            <a:p>
              <a:pPr algn="l">
                <a:lnSpc>
                  <a:spcPts val="1659"/>
                </a:lnSpc>
              </a:pPr>
              <a:r>
                <a:rPr lang="en-US" b="true" sz="1168" spc="116">
                  <a:solidFill>
                    <a:srgbClr val="000000"/>
                  </a:solidFill>
                  <a:latin typeface="Glacial Indifference Bold"/>
                  <a:ea typeface="Glacial Indifference Bold"/>
                  <a:cs typeface="Glacial Indifference Bold"/>
                  <a:sym typeface="Glacial Indifference Bold"/>
                </a:rPr>
                <a:t>HEALTH REPORTS)</a:t>
              </a:r>
            </a:p>
          </p:txBody>
        </p:sp>
      </p:grpSp>
      <p:sp>
        <p:nvSpPr>
          <p:cNvPr name="AutoShape 113" id="113"/>
          <p:cNvSpPr/>
          <p:nvPr/>
        </p:nvSpPr>
        <p:spPr>
          <a:xfrm>
            <a:off x="12475901" y="4862003"/>
            <a:ext cx="0" cy="641265"/>
          </a:xfrm>
          <a:prstGeom prst="line">
            <a:avLst/>
          </a:prstGeom>
          <a:ln cap="flat" w="28575">
            <a:solidFill>
              <a:srgbClr val="000000"/>
            </a:solidFill>
            <a:prstDash val="solid"/>
            <a:headEnd type="none" len="sm" w="sm"/>
            <a:tailEnd type="none" len="sm" w="sm"/>
          </a:ln>
        </p:spPr>
      </p:sp>
      <p:grpSp>
        <p:nvGrpSpPr>
          <p:cNvPr name="Group 114" id="114"/>
          <p:cNvGrpSpPr/>
          <p:nvPr/>
        </p:nvGrpSpPr>
        <p:grpSpPr>
          <a:xfrm rot="0">
            <a:off x="-14911376" y="9738128"/>
            <a:ext cx="36217504" cy="2007530"/>
            <a:chOff x="0" y="0"/>
            <a:chExt cx="48290005" cy="2676707"/>
          </a:xfrm>
        </p:grpSpPr>
        <p:grpSp>
          <p:nvGrpSpPr>
            <p:cNvPr name="Group 115" id="115"/>
            <p:cNvGrpSpPr/>
            <p:nvPr/>
          </p:nvGrpSpPr>
          <p:grpSpPr>
            <a:xfrm rot="-10800000">
              <a:off x="24145003" y="204466"/>
              <a:ext cx="24145003" cy="2370007"/>
              <a:chOff x="0" y="0"/>
              <a:chExt cx="4359236" cy="427891"/>
            </a:xfrm>
          </p:grpSpPr>
          <p:sp>
            <p:nvSpPr>
              <p:cNvPr name="Freeform 116" id="11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7" id="11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18" id="118"/>
            <p:cNvGrpSpPr/>
            <p:nvPr/>
          </p:nvGrpSpPr>
          <p:grpSpPr>
            <a:xfrm rot="-10800000">
              <a:off x="24876995" y="0"/>
              <a:ext cx="22681018" cy="2370007"/>
              <a:chOff x="0" y="0"/>
              <a:chExt cx="4094922" cy="427891"/>
            </a:xfrm>
          </p:grpSpPr>
          <p:sp>
            <p:nvSpPr>
              <p:cNvPr name="Freeform 119" id="11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20" id="12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21" id="121"/>
            <p:cNvGrpSpPr/>
            <p:nvPr/>
          </p:nvGrpSpPr>
          <p:grpSpPr>
            <a:xfrm rot="0">
              <a:off x="0" y="102233"/>
              <a:ext cx="24145003" cy="2370007"/>
              <a:chOff x="0" y="0"/>
              <a:chExt cx="4359236" cy="427891"/>
            </a:xfrm>
          </p:grpSpPr>
          <p:sp>
            <p:nvSpPr>
              <p:cNvPr name="Freeform 122" id="122"/>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23" id="123"/>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4" id="124"/>
            <p:cNvGrpSpPr/>
            <p:nvPr/>
          </p:nvGrpSpPr>
          <p:grpSpPr>
            <a:xfrm rot="0">
              <a:off x="731992" y="306699"/>
              <a:ext cx="22681018" cy="2370007"/>
              <a:chOff x="0" y="0"/>
              <a:chExt cx="4094922" cy="427891"/>
            </a:xfrm>
          </p:grpSpPr>
          <p:sp>
            <p:nvSpPr>
              <p:cNvPr name="Freeform 125" id="125"/>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26" id="126"/>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27" id="127"/>
          <p:cNvGrpSpPr/>
          <p:nvPr/>
        </p:nvGrpSpPr>
        <p:grpSpPr>
          <a:xfrm rot="0">
            <a:off x="-728199" y="-41875"/>
            <a:ext cx="18388012" cy="1459960"/>
            <a:chOff x="0" y="0"/>
            <a:chExt cx="4426461" cy="351449"/>
          </a:xfrm>
        </p:grpSpPr>
        <p:sp>
          <p:nvSpPr>
            <p:cNvPr name="Freeform 128" id="128"/>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29" id="129"/>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30" id="130"/>
          <p:cNvGrpSpPr/>
          <p:nvPr/>
        </p:nvGrpSpPr>
        <p:grpSpPr>
          <a:xfrm rot="0">
            <a:off x="-466725" y="0"/>
            <a:ext cx="8000982" cy="1411934"/>
            <a:chOff x="0" y="0"/>
            <a:chExt cx="1926039" cy="339888"/>
          </a:xfrm>
        </p:grpSpPr>
        <p:sp>
          <p:nvSpPr>
            <p:cNvPr name="Freeform 131" id="131"/>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132" id="132"/>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133" id="133"/>
          <p:cNvGrpSpPr/>
          <p:nvPr/>
        </p:nvGrpSpPr>
        <p:grpSpPr>
          <a:xfrm rot="0">
            <a:off x="-14911376" y="9738128"/>
            <a:ext cx="36217504" cy="2007530"/>
            <a:chOff x="0" y="0"/>
            <a:chExt cx="48290005" cy="2676707"/>
          </a:xfrm>
        </p:grpSpPr>
        <p:grpSp>
          <p:nvGrpSpPr>
            <p:cNvPr name="Group 134" id="134"/>
            <p:cNvGrpSpPr/>
            <p:nvPr/>
          </p:nvGrpSpPr>
          <p:grpSpPr>
            <a:xfrm rot="-10800000">
              <a:off x="24145003" y="204466"/>
              <a:ext cx="24145003" cy="2370007"/>
              <a:chOff x="0" y="0"/>
              <a:chExt cx="4359236" cy="427891"/>
            </a:xfrm>
          </p:grpSpPr>
          <p:sp>
            <p:nvSpPr>
              <p:cNvPr name="Freeform 135" id="135"/>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36" id="136"/>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37" id="137"/>
            <p:cNvGrpSpPr/>
            <p:nvPr/>
          </p:nvGrpSpPr>
          <p:grpSpPr>
            <a:xfrm rot="-10800000">
              <a:off x="24876995" y="0"/>
              <a:ext cx="22681018" cy="2370007"/>
              <a:chOff x="0" y="0"/>
              <a:chExt cx="4094922" cy="427891"/>
            </a:xfrm>
          </p:grpSpPr>
          <p:sp>
            <p:nvSpPr>
              <p:cNvPr name="Freeform 138" id="138"/>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39" id="139"/>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40" id="140"/>
            <p:cNvGrpSpPr/>
            <p:nvPr/>
          </p:nvGrpSpPr>
          <p:grpSpPr>
            <a:xfrm rot="0">
              <a:off x="0" y="102233"/>
              <a:ext cx="24145003" cy="2370007"/>
              <a:chOff x="0" y="0"/>
              <a:chExt cx="4359236" cy="427891"/>
            </a:xfrm>
          </p:grpSpPr>
          <p:sp>
            <p:nvSpPr>
              <p:cNvPr name="Freeform 141" id="141"/>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42" id="142"/>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43" id="143"/>
            <p:cNvGrpSpPr/>
            <p:nvPr/>
          </p:nvGrpSpPr>
          <p:grpSpPr>
            <a:xfrm rot="0">
              <a:off x="731992" y="306699"/>
              <a:ext cx="22681018" cy="2370007"/>
              <a:chOff x="0" y="0"/>
              <a:chExt cx="4094922" cy="427891"/>
            </a:xfrm>
          </p:grpSpPr>
          <p:sp>
            <p:nvSpPr>
              <p:cNvPr name="Freeform 144" id="144"/>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5" id="145"/>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146" id="146"/>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3</a:t>
            </a:r>
          </a:p>
        </p:txBody>
      </p:sp>
      <p:sp>
        <p:nvSpPr>
          <p:cNvPr name="TextBox 147" id="147"/>
          <p:cNvSpPr txBox="true"/>
          <p:nvPr/>
        </p:nvSpPr>
        <p:spPr>
          <a:xfrm rot="0">
            <a:off x="7620887" y="40811"/>
            <a:ext cx="8934429" cy="13563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OUR PERSPECTIVE IN THE INDIAN CONTEXT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728199" y="-41875"/>
            <a:ext cx="18388012" cy="1459960"/>
            <a:chOff x="0" y="0"/>
            <a:chExt cx="4426461" cy="351449"/>
          </a:xfrm>
        </p:grpSpPr>
        <p:sp>
          <p:nvSpPr>
            <p:cNvPr name="Freeform 16" id="16"/>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17" id="17"/>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466725" y="0"/>
            <a:ext cx="8000982" cy="1411934"/>
            <a:chOff x="0" y="0"/>
            <a:chExt cx="1926039" cy="339888"/>
          </a:xfrm>
        </p:grpSpPr>
        <p:sp>
          <p:nvSpPr>
            <p:cNvPr name="Freeform 19" id="19"/>
            <p:cNvSpPr/>
            <p:nvPr/>
          </p:nvSpPr>
          <p:spPr>
            <a:xfrm flipH="false" flipV="false" rot="0">
              <a:off x="0" y="0"/>
              <a:ext cx="1926039" cy="339888"/>
            </a:xfrm>
            <a:custGeom>
              <a:avLst/>
              <a:gdLst/>
              <a:ahLst/>
              <a:cxnLst/>
              <a:rect r="r" b="b" t="t" l="l"/>
              <a:pathLst>
                <a:path h="339888" w="1926039">
                  <a:moveTo>
                    <a:pt x="1722839" y="0"/>
                  </a:moveTo>
                  <a:lnTo>
                    <a:pt x="0" y="0"/>
                  </a:lnTo>
                  <a:lnTo>
                    <a:pt x="0" y="339888"/>
                  </a:lnTo>
                  <a:lnTo>
                    <a:pt x="1722839" y="339888"/>
                  </a:lnTo>
                  <a:lnTo>
                    <a:pt x="1926039" y="169944"/>
                  </a:lnTo>
                  <a:lnTo>
                    <a:pt x="1722839" y="0"/>
                  </a:lnTo>
                  <a:close/>
                </a:path>
              </a:pathLst>
            </a:custGeom>
            <a:solidFill>
              <a:srgbClr val="003884"/>
            </a:solidFill>
          </p:spPr>
        </p:sp>
        <p:sp>
          <p:nvSpPr>
            <p:cNvPr name="TextBox 20" id="20"/>
            <p:cNvSpPr txBox="true"/>
            <p:nvPr/>
          </p:nvSpPr>
          <p:spPr>
            <a:xfrm>
              <a:off x="0" y="-57150"/>
              <a:ext cx="1811739" cy="397038"/>
            </a:xfrm>
            <a:prstGeom prst="rect">
              <a:avLst/>
            </a:prstGeom>
          </p:spPr>
          <p:txBody>
            <a:bodyPr anchor="ctr" rtlCol="false" tIns="50800" lIns="50800" bIns="50800" rIns="50800"/>
            <a:lstStyle/>
            <a:p>
              <a:pPr algn="ctr">
                <a:lnSpc>
                  <a:spcPts val="7539"/>
                </a:lnSpc>
              </a:pPr>
            </a:p>
          </p:txBody>
        </p:sp>
      </p:grpSp>
      <p:grpSp>
        <p:nvGrpSpPr>
          <p:cNvPr name="Group 21" id="21"/>
          <p:cNvGrpSpPr/>
          <p:nvPr/>
        </p:nvGrpSpPr>
        <p:grpSpPr>
          <a:xfrm rot="0">
            <a:off x="-14911376" y="9738128"/>
            <a:ext cx="36217504" cy="2007530"/>
            <a:chOff x="0" y="0"/>
            <a:chExt cx="48290005" cy="2676707"/>
          </a:xfrm>
        </p:grpSpPr>
        <p:grpSp>
          <p:nvGrpSpPr>
            <p:cNvPr name="Group 22" id="22"/>
            <p:cNvGrpSpPr/>
            <p:nvPr/>
          </p:nvGrpSpPr>
          <p:grpSpPr>
            <a:xfrm rot="-10800000">
              <a:off x="24145003" y="204466"/>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24876995" y="0"/>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8" id="28"/>
            <p:cNvGrpSpPr/>
            <p:nvPr/>
          </p:nvGrpSpPr>
          <p:grpSpPr>
            <a:xfrm rot="0">
              <a:off x="0" y="102233"/>
              <a:ext cx="24145003" cy="2370007"/>
              <a:chOff x="0" y="0"/>
              <a:chExt cx="4359236" cy="427891"/>
            </a:xfrm>
          </p:grpSpPr>
          <p:sp>
            <p:nvSpPr>
              <p:cNvPr name="Freeform 29" id="29"/>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30" id="30"/>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731992" y="306699"/>
              <a:ext cx="22681018" cy="2370007"/>
              <a:chOff x="0" y="0"/>
              <a:chExt cx="4094922" cy="427891"/>
            </a:xfrm>
          </p:grpSpPr>
          <p:sp>
            <p:nvSpPr>
              <p:cNvPr name="Freeform 32" id="32"/>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33" id="33"/>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Freeform 34" id="34"/>
          <p:cNvSpPr/>
          <p:nvPr/>
        </p:nvSpPr>
        <p:spPr>
          <a:xfrm flipH="false" flipV="false" rot="0">
            <a:off x="11320227" y="1567320"/>
            <a:ext cx="6339587" cy="5718835"/>
          </a:xfrm>
          <a:custGeom>
            <a:avLst/>
            <a:gdLst/>
            <a:ahLst/>
            <a:cxnLst/>
            <a:rect r="r" b="b" t="t" l="l"/>
            <a:pathLst>
              <a:path h="5718835" w="6339587">
                <a:moveTo>
                  <a:pt x="0" y="0"/>
                </a:moveTo>
                <a:lnTo>
                  <a:pt x="6339587" y="0"/>
                </a:lnTo>
                <a:lnTo>
                  <a:pt x="6339587" y="5718836"/>
                </a:lnTo>
                <a:lnTo>
                  <a:pt x="0" y="5718836"/>
                </a:lnTo>
                <a:lnTo>
                  <a:pt x="0" y="0"/>
                </a:lnTo>
                <a:close/>
              </a:path>
            </a:pathLst>
          </a:custGeom>
          <a:blipFill>
            <a:blip r:embed="rId2"/>
            <a:stretch>
              <a:fillRect l="0" t="0" r="0" b="0"/>
            </a:stretch>
          </a:blipFill>
        </p:spPr>
      </p:sp>
      <p:sp>
        <p:nvSpPr>
          <p:cNvPr name="Freeform 35" id="35"/>
          <p:cNvSpPr/>
          <p:nvPr/>
        </p:nvSpPr>
        <p:spPr>
          <a:xfrm flipH="false" flipV="false" rot="0">
            <a:off x="0" y="2727565"/>
            <a:ext cx="10714771" cy="4274198"/>
          </a:xfrm>
          <a:custGeom>
            <a:avLst/>
            <a:gdLst/>
            <a:ahLst/>
            <a:cxnLst/>
            <a:rect r="r" b="b" t="t" l="l"/>
            <a:pathLst>
              <a:path h="4274198" w="10714771">
                <a:moveTo>
                  <a:pt x="0" y="0"/>
                </a:moveTo>
                <a:lnTo>
                  <a:pt x="10714771" y="0"/>
                </a:lnTo>
                <a:lnTo>
                  <a:pt x="10714771" y="4274199"/>
                </a:lnTo>
                <a:lnTo>
                  <a:pt x="0" y="4274199"/>
                </a:lnTo>
                <a:lnTo>
                  <a:pt x="0" y="0"/>
                </a:lnTo>
                <a:close/>
              </a:path>
            </a:pathLst>
          </a:custGeom>
          <a:blipFill>
            <a:blip r:embed="rId3"/>
            <a:stretch>
              <a:fillRect l="0" t="0" r="0" b="0"/>
            </a:stretch>
          </a:blipFill>
        </p:spPr>
      </p:sp>
      <p:sp>
        <p:nvSpPr>
          <p:cNvPr name="TextBox 36" id="36"/>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3</a:t>
            </a:r>
          </a:p>
        </p:txBody>
      </p:sp>
      <p:sp>
        <p:nvSpPr>
          <p:cNvPr name="TextBox 37" id="37"/>
          <p:cNvSpPr txBox="true"/>
          <p:nvPr/>
        </p:nvSpPr>
        <p:spPr>
          <a:xfrm rot="0">
            <a:off x="6918800" y="8737"/>
            <a:ext cx="10556051" cy="1356360"/>
          </a:xfrm>
          <a:prstGeom prst="rect">
            <a:avLst/>
          </a:prstGeom>
        </p:spPr>
        <p:txBody>
          <a:bodyPr anchor="t" rtlCol="false" tIns="0" lIns="0" bIns="0" rIns="0">
            <a:spAutoFit/>
          </a:bodyPr>
          <a:lstStyle/>
          <a:p>
            <a:pPr algn="ctr">
              <a:lnSpc>
                <a:spcPts val="5460"/>
              </a:lnSpc>
              <a:spcBef>
                <a:spcPct val="0"/>
              </a:spcBef>
            </a:pPr>
            <a:r>
              <a:rPr lang="en-US" b="true" sz="4200">
                <a:solidFill>
                  <a:srgbClr val="FFFFFF"/>
                </a:solidFill>
                <a:latin typeface="Montserrat Classic Bold"/>
                <a:ea typeface="Montserrat Classic Bold"/>
                <a:cs typeface="Montserrat Classic Bold"/>
                <a:sym typeface="Montserrat Classic Bold"/>
              </a:rPr>
              <a:t> PLAN OF ACTION IN THE INDIAN CONTEXT</a:t>
            </a:r>
          </a:p>
        </p:txBody>
      </p:sp>
      <p:sp>
        <p:nvSpPr>
          <p:cNvPr name="TextBox 38" id="38"/>
          <p:cNvSpPr txBox="true"/>
          <p:nvPr/>
        </p:nvSpPr>
        <p:spPr>
          <a:xfrm rot="0">
            <a:off x="11685085" y="7406817"/>
            <a:ext cx="5609870" cy="13646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IBM Plex Sans Bold"/>
                <a:ea typeface="IBM Plex Sans Bold"/>
                <a:cs typeface="IBM Plex Sans Bold"/>
                <a:sym typeface="IBM Plex Sans Bold"/>
              </a:rPr>
              <a:t>Visual Representation of risks in India according to the research done</a:t>
            </a:r>
          </a:p>
        </p:txBody>
      </p:sp>
      <p:sp>
        <p:nvSpPr>
          <p:cNvPr name="TextBox 39" id="39"/>
          <p:cNvSpPr txBox="true"/>
          <p:nvPr/>
        </p:nvSpPr>
        <p:spPr>
          <a:xfrm rot="0">
            <a:off x="1056297" y="7406817"/>
            <a:ext cx="8087703" cy="907415"/>
          </a:xfrm>
          <a:prstGeom prst="rect">
            <a:avLst/>
          </a:prstGeom>
        </p:spPr>
        <p:txBody>
          <a:bodyPr anchor="t" rtlCol="false" tIns="0" lIns="0" bIns="0" rIns="0">
            <a:spAutoFit/>
          </a:bodyPr>
          <a:lstStyle/>
          <a:p>
            <a:pPr algn="ctr">
              <a:lnSpc>
                <a:spcPts val="3639"/>
              </a:lnSpc>
              <a:spcBef>
                <a:spcPct val="0"/>
              </a:spcBef>
            </a:pPr>
            <a:r>
              <a:rPr lang="en-US" b="true" sz="2799">
                <a:solidFill>
                  <a:srgbClr val="003884"/>
                </a:solidFill>
                <a:latin typeface="IBM Plex Sans Bold"/>
                <a:ea typeface="IBM Plex Sans Bold"/>
                <a:cs typeface="IBM Plex Sans Bold"/>
                <a:sym typeface="IBM Plex Sans Bold"/>
              </a:rPr>
              <a:t>Plan of action for SDOH which can be implemented in India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161655" cy="18128017"/>
          </a:xfrm>
          <a:custGeom>
            <a:avLst/>
            <a:gdLst/>
            <a:ahLst/>
            <a:cxnLst/>
            <a:rect r="r" b="b" t="t" l="l"/>
            <a:pathLst>
              <a:path h="18128017" w="19161655">
                <a:moveTo>
                  <a:pt x="0" y="0"/>
                </a:moveTo>
                <a:lnTo>
                  <a:pt x="19161655" y="0"/>
                </a:lnTo>
                <a:lnTo>
                  <a:pt x="19161655" y="18128017"/>
                </a:lnTo>
                <a:lnTo>
                  <a:pt x="0" y="18128017"/>
                </a:lnTo>
                <a:lnTo>
                  <a:pt x="0" y="0"/>
                </a:lnTo>
                <a:close/>
              </a:path>
            </a:pathLst>
          </a:custGeom>
          <a:blipFill>
            <a:blip r:embed="rId2"/>
            <a:stretch>
              <a:fillRect l="0" t="-2850" r="0" b="-2850"/>
            </a:stretch>
          </a:blipFill>
        </p:spPr>
      </p:sp>
      <p:sp>
        <p:nvSpPr>
          <p:cNvPr name="Freeform 3" id="3"/>
          <p:cNvSpPr/>
          <p:nvPr/>
        </p:nvSpPr>
        <p:spPr>
          <a:xfrm flipH="false" flipV="false" rot="-10800000">
            <a:off x="0" y="-24959"/>
            <a:ext cx="5541087" cy="6519902"/>
          </a:xfrm>
          <a:custGeom>
            <a:avLst/>
            <a:gdLst/>
            <a:ahLst/>
            <a:cxnLst/>
            <a:rect r="r" b="b" t="t" l="l"/>
            <a:pathLst>
              <a:path h="6519902" w="5541087">
                <a:moveTo>
                  <a:pt x="0" y="0"/>
                </a:moveTo>
                <a:lnTo>
                  <a:pt x="5541087" y="0"/>
                </a:lnTo>
                <a:lnTo>
                  <a:pt x="5541087" y="6519902"/>
                </a:lnTo>
                <a:lnTo>
                  <a:pt x="0" y="6519902"/>
                </a:lnTo>
                <a:lnTo>
                  <a:pt x="0" y="0"/>
                </a:lnTo>
                <a:close/>
              </a:path>
            </a:pathLst>
          </a:custGeom>
          <a:blipFill>
            <a:blip r:embed="rId3"/>
            <a:stretch>
              <a:fillRect l="0" t="0" r="0" b="0"/>
            </a:stretch>
          </a:blipFill>
        </p:spPr>
      </p:sp>
      <p:sp>
        <p:nvSpPr>
          <p:cNvPr name="Freeform 4" id="4"/>
          <p:cNvSpPr/>
          <p:nvPr/>
        </p:nvSpPr>
        <p:spPr>
          <a:xfrm flipH="false" flipV="false" rot="5400000">
            <a:off x="0" y="0"/>
            <a:ext cx="12149700" cy="12149700"/>
          </a:xfrm>
          <a:custGeom>
            <a:avLst/>
            <a:gdLst/>
            <a:ahLst/>
            <a:cxnLst/>
            <a:rect r="r" b="b" t="t" l="l"/>
            <a:pathLst>
              <a:path h="12149700" w="12149700">
                <a:moveTo>
                  <a:pt x="0" y="0"/>
                </a:moveTo>
                <a:lnTo>
                  <a:pt x="12149700" y="0"/>
                </a:lnTo>
                <a:lnTo>
                  <a:pt x="12149700" y="12149700"/>
                </a:lnTo>
                <a:lnTo>
                  <a:pt x="0" y="12149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18916" y="487806"/>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6"/>
            <a:stretch>
              <a:fillRect l="0" t="0" r="0" b="0"/>
            </a:stretch>
          </a:blipFill>
        </p:spPr>
      </p:sp>
      <p:sp>
        <p:nvSpPr>
          <p:cNvPr name="Freeform 6" id="6"/>
          <p:cNvSpPr/>
          <p:nvPr/>
        </p:nvSpPr>
        <p:spPr>
          <a:xfrm flipH="false" flipV="false" rot="5400000">
            <a:off x="0" y="-1407807"/>
            <a:ext cx="12149700" cy="12149700"/>
          </a:xfrm>
          <a:custGeom>
            <a:avLst/>
            <a:gdLst/>
            <a:ahLst/>
            <a:cxnLst/>
            <a:rect r="r" b="b" t="t" l="l"/>
            <a:pathLst>
              <a:path h="12149700" w="12149700">
                <a:moveTo>
                  <a:pt x="0" y="0"/>
                </a:moveTo>
                <a:lnTo>
                  <a:pt x="12149700" y="0"/>
                </a:lnTo>
                <a:lnTo>
                  <a:pt x="12149700" y="12149700"/>
                </a:lnTo>
                <a:lnTo>
                  <a:pt x="0" y="12149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001010"/>
            <a:ext cx="9889277" cy="4380230"/>
          </a:xfrm>
          <a:prstGeom prst="rect">
            <a:avLst/>
          </a:prstGeom>
        </p:spPr>
        <p:txBody>
          <a:bodyPr anchor="t" rtlCol="false" tIns="0" lIns="0" bIns="0" rIns="0">
            <a:spAutoFit/>
          </a:bodyPr>
          <a:lstStyle/>
          <a:p>
            <a:pPr algn="ctr" marL="0" indent="0" lvl="0">
              <a:lnSpc>
                <a:spcPts val="11440"/>
              </a:lnSpc>
            </a:pPr>
            <a:r>
              <a:rPr lang="en-US" sz="10400">
                <a:solidFill>
                  <a:srgbClr val="FFFFFF"/>
                </a:solidFill>
                <a:latin typeface="IBM Plex Sans"/>
                <a:ea typeface="IBM Plex Sans"/>
                <a:cs typeface="IBM Plex Sans"/>
                <a:sym typeface="IBM Plex Sans"/>
              </a:rPr>
              <a:t>EXPLORATORY DATA  ANALYSIS</a:t>
            </a:r>
          </a:p>
        </p:txBody>
      </p:sp>
      <p:grpSp>
        <p:nvGrpSpPr>
          <p:cNvPr name="Group 8" id="8"/>
          <p:cNvGrpSpPr/>
          <p:nvPr/>
        </p:nvGrpSpPr>
        <p:grpSpPr>
          <a:xfrm rot="0">
            <a:off x="-14911376" y="9738128"/>
            <a:ext cx="36217504" cy="2007530"/>
            <a:chOff x="0" y="0"/>
            <a:chExt cx="48290005" cy="2676707"/>
          </a:xfrm>
        </p:grpSpPr>
        <p:grpSp>
          <p:nvGrpSpPr>
            <p:cNvPr name="Group 9" id="9"/>
            <p:cNvGrpSpPr/>
            <p:nvPr/>
          </p:nvGrpSpPr>
          <p:grpSpPr>
            <a:xfrm rot="-10800000">
              <a:off x="24145003" y="204466"/>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24876995" y="0"/>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5" id="15"/>
            <p:cNvGrpSpPr/>
            <p:nvPr/>
          </p:nvGrpSpPr>
          <p:grpSpPr>
            <a:xfrm rot="0">
              <a:off x="0" y="102233"/>
              <a:ext cx="24145003" cy="2370007"/>
              <a:chOff x="0" y="0"/>
              <a:chExt cx="4359236" cy="427891"/>
            </a:xfrm>
          </p:grpSpPr>
          <p:sp>
            <p:nvSpPr>
              <p:cNvPr name="Freeform 16" id="1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7" id="1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731992" y="306699"/>
              <a:ext cx="22681018" cy="2370007"/>
              <a:chOff x="0" y="0"/>
              <a:chExt cx="4094922" cy="427891"/>
            </a:xfrm>
          </p:grpSpPr>
          <p:sp>
            <p:nvSpPr>
              <p:cNvPr name="Freeform 19" id="1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0" id="2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AutoShape 2" id="2"/>
          <p:cNvSpPr/>
          <p:nvPr/>
        </p:nvSpPr>
        <p:spPr>
          <a:xfrm rot="0">
            <a:off x="-151449" y="-73195"/>
            <a:ext cx="18239655" cy="10259806"/>
          </a:xfrm>
          <a:prstGeom prst="rect">
            <a:avLst/>
          </a:prstGeom>
          <a:solidFill>
            <a:srgbClr val="F4F4F4"/>
          </a:solidFill>
        </p:spPr>
      </p:sp>
      <p:sp>
        <p:nvSpPr>
          <p:cNvPr name="Freeform 3" id="3"/>
          <p:cNvSpPr/>
          <p:nvPr/>
        </p:nvSpPr>
        <p:spPr>
          <a:xfrm flipH="true" flipV="false" rot="0">
            <a:off x="-151449" y="-271836"/>
            <a:ext cx="22510742" cy="12620605"/>
          </a:xfrm>
          <a:custGeom>
            <a:avLst/>
            <a:gdLst/>
            <a:ahLst/>
            <a:cxnLst/>
            <a:rect r="r" b="b" t="t" l="l"/>
            <a:pathLst>
              <a:path h="12620605" w="22510742">
                <a:moveTo>
                  <a:pt x="22510743" y="0"/>
                </a:moveTo>
                <a:lnTo>
                  <a:pt x="0" y="0"/>
                </a:lnTo>
                <a:lnTo>
                  <a:pt x="0" y="12620605"/>
                </a:lnTo>
                <a:lnTo>
                  <a:pt x="22510743" y="12620605"/>
                </a:lnTo>
                <a:lnTo>
                  <a:pt x="22510743" y="0"/>
                </a:lnTo>
                <a:close/>
              </a:path>
            </a:pathLst>
          </a:custGeom>
          <a:blipFill>
            <a:blip r:embed="rId2"/>
            <a:stretch>
              <a:fillRect l="-91224" t="0" r="0" b="-105118"/>
            </a:stretch>
          </a:blipFill>
        </p:spPr>
      </p:sp>
      <p:sp>
        <p:nvSpPr>
          <p:cNvPr name="Freeform 4" id="4"/>
          <p:cNvSpPr/>
          <p:nvPr/>
        </p:nvSpPr>
        <p:spPr>
          <a:xfrm flipH="false" flipV="false" rot="5400000">
            <a:off x="-486039" y="-1002083"/>
            <a:ext cx="12117582" cy="12117582"/>
          </a:xfrm>
          <a:custGeom>
            <a:avLst/>
            <a:gdLst/>
            <a:ahLst/>
            <a:cxnLst/>
            <a:rect r="r" b="b" t="t" l="l"/>
            <a:pathLst>
              <a:path h="12117582" w="12117582">
                <a:moveTo>
                  <a:pt x="0" y="0"/>
                </a:moveTo>
                <a:lnTo>
                  <a:pt x="12117582" y="0"/>
                </a:lnTo>
                <a:lnTo>
                  <a:pt x="12117582" y="12117581"/>
                </a:lnTo>
                <a:lnTo>
                  <a:pt x="0" y="121175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41005">
            <a:off x="3857134" y="-4309388"/>
            <a:ext cx="17500373" cy="17500373"/>
          </a:xfrm>
          <a:custGeom>
            <a:avLst/>
            <a:gdLst/>
            <a:ahLst/>
            <a:cxnLst/>
            <a:rect r="r" b="b" t="t" l="l"/>
            <a:pathLst>
              <a:path h="17500373" w="17500373">
                <a:moveTo>
                  <a:pt x="0" y="0"/>
                </a:moveTo>
                <a:lnTo>
                  <a:pt x="17500374" y="0"/>
                </a:lnTo>
                <a:lnTo>
                  <a:pt x="17500374" y="17500373"/>
                </a:lnTo>
                <a:lnTo>
                  <a:pt x="0" y="175003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803056">
            <a:off x="-2311997" y="-6663814"/>
            <a:ext cx="20892114" cy="20892114"/>
          </a:xfrm>
          <a:custGeom>
            <a:avLst/>
            <a:gdLst/>
            <a:ahLst/>
            <a:cxnLst/>
            <a:rect r="r" b="b" t="t" l="l"/>
            <a:pathLst>
              <a:path h="20892114" w="20892114">
                <a:moveTo>
                  <a:pt x="0" y="0"/>
                </a:moveTo>
                <a:lnTo>
                  <a:pt x="20892114" y="0"/>
                </a:lnTo>
                <a:lnTo>
                  <a:pt x="20892114" y="20892114"/>
                </a:lnTo>
                <a:lnTo>
                  <a:pt x="0" y="2089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212860" y="4486718"/>
            <a:ext cx="3875346" cy="4559914"/>
          </a:xfrm>
          <a:custGeom>
            <a:avLst/>
            <a:gdLst/>
            <a:ahLst/>
            <a:cxnLst/>
            <a:rect r="r" b="b" t="t" l="l"/>
            <a:pathLst>
              <a:path h="4559914" w="3875346">
                <a:moveTo>
                  <a:pt x="0" y="0"/>
                </a:moveTo>
                <a:lnTo>
                  <a:pt x="3875346" y="0"/>
                </a:lnTo>
                <a:lnTo>
                  <a:pt x="3875346" y="4559914"/>
                </a:lnTo>
                <a:lnTo>
                  <a:pt x="0" y="4559914"/>
                </a:lnTo>
                <a:lnTo>
                  <a:pt x="0" y="0"/>
                </a:lnTo>
                <a:close/>
              </a:path>
            </a:pathLst>
          </a:custGeom>
          <a:blipFill>
            <a:blip r:embed="rId5"/>
            <a:stretch>
              <a:fillRect l="0" t="0" r="0" b="0"/>
            </a:stretch>
          </a:blipFill>
        </p:spPr>
      </p:sp>
      <p:sp>
        <p:nvSpPr>
          <p:cNvPr name="Freeform 8" id="8"/>
          <p:cNvSpPr/>
          <p:nvPr/>
        </p:nvSpPr>
        <p:spPr>
          <a:xfrm flipH="false" flipV="false" rot="-10800000">
            <a:off x="-151449" y="-73195"/>
            <a:ext cx="3875346" cy="4559914"/>
          </a:xfrm>
          <a:custGeom>
            <a:avLst/>
            <a:gdLst/>
            <a:ahLst/>
            <a:cxnLst/>
            <a:rect r="r" b="b" t="t" l="l"/>
            <a:pathLst>
              <a:path h="4559914" w="3875346">
                <a:moveTo>
                  <a:pt x="0" y="0"/>
                </a:moveTo>
                <a:lnTo>
                  <a:pt x="3875347" y="0"/>
                </a:lnTo>
                <a:lnTo>
                  <a:pt x="3875347" y="4559913"/>
                </a:lnTo>
                <a:lnTo>
                  <a:pt x="0" y="4559913"/>
                </a:lnTo>
                <a:lnTo>
                  <a:pt x="0" y="0"/>
                </a:lnTo>
                <a:close/>
              </a:path>
            </a:pathLst>
          </a:custGeom>
          <a:blipFill>
            <a:blip r:embed="rId5"/>
            <a:stretch>
              <a:fillRect l="0" t="0" r="0" b="0"/>
            </a:stretch>
          </a:blipFill>
        </p:spPr>
      </p:sp>
      <p:sp>
        <p:nvSpPr>
          <p:cNvPr name="Freeform 9" id="9"/>
          <p:cNvSpPr/>
          <p:nvPr/>
        </p:nvSpPr>
        <p:spPr>
          <a:xfrm flipH="false" flipV="true" rot="0">
            <a:off x="14212860" y="-73195"/>
            <a:ext cx="3875346" cy="4559914"/>
          </a:xfrm>
          <a:custGeom>
            <a:avLst/>
            <a:gdLst/>
            <a:ahLst/>
            <a:cxnLst/>
            <a:rect r="r" b="b" t="t" l="l"/>
            <a:pathLst>
              <a:path h="4559914" w="3875346">
                <a:moveTo>
                  <a:pt x="0" y="4559913"/>
                </a:moveTo>
                <a:lnTo>
                  <a:pt x="3875346" y="4559913"/>
                </a:lnTo>
                <a:lnTo>
                  <a:pt x="3875346" y="0"/>
                </a:lnTo>
                <a:lnTo>
                  <a:pt x="0" y="0"/>
                </a:lnTo>
                <a:lnTo>
                  <a:pt x="0" y="4559913"/>
                </a:lnTo>
                <a:close/>
              </a:path>
            </a:pathLst>
          </a:custGeom>
          <a:blipFill>
            <a:blip r:embed="rId5"/>
            <a:stretch>
              <a:fillRect l="0" t="0" r="0" b="0"/>
            </a:stretch>
          </a:blipFill>
        </p:spPr>
      </p:sp>
      <p:sp>
        <p:nvSpPr>
          <p:cNvPr name="Freeform 10" id="10"/>
          <p:cNvSpPr/>
          <p:nvPr/>
        </p:nvSpPr>
        <p:spPr>
          <a:xfrm flipH="false" flipV="true" rot="-10800000">
            <a:off x="-151449" y="4486718"/>
            <a:ext cx="3875346" cy="4559914"/>
          </a:xfrm>
          <a:custGeom>
            <a:avLst/>
            <a:gdLst/>
            <a:ahLst/>
            <a:cxnLst/>
            <a:rect r="r" b="b" t="t" l="l"/>
            <a:pathLst>
              <a:path h="4559914" w="3875346">
                <a:moveTo>
                  <a:pt x="0" y="4559914"/>
                </a:moveTo>
                <a:lnTo>
                  <a:pt x="3875347" y="4559914"/>
                </a:lnTo>
                <a:lnTo>
                  <a:pt x="3875347" y="0"/>
                </a:lnTo>
                <a:lnTo>
                  <a:pt x="0" y="0"/>
                </a:lnTo>
                <a:lnTo>
                  <a:pt x="0" y="4559914"/>
                </a:lnTo>
                <a:close/>
              </a:path>
            </a:pathLst>
          </a:custGeom>
          <a:blipFill>
            <a:blip r:embed="rId5"/>
            <a:stretch>
              <a:fillRect l="0" t="0" r="0" b="0"/>
            </a:stretch>
          </a:blipFill>
        </p:spPr>
      </p:sp>
      <p:sp>
        <p:nvSpPr>
          <p:cNvPr name="Freeform 11" id="11"/>
          <p:cNvSpPr/>
          <p:nvPr/>
        </p:nvSpPr>
        <p:spPr>
          <a:xfrm flipH="false" flipV="false" rot="5400000">
            <a:off x="190835" y="6228234"/>
            <a:ext cx="3875346" cy="4559914"/>
          </a:xfrm>
          <a:custGeom>
            <a:avLst/>
            <a:gdLst/>
            <a:ahLst/>
            <a:cxnLst/>
            <a:rect r="r" b="b" t="t" l="l"/>
            <a:pathLst>
              <a:path h="4559914" w="3875346">
                <a:moveTo>
                  <a:pt x="0" y="0"/>
                </a:moveTo>
                <a:lnTo>
                  <a:pt x="3875346" y="0"/>
                </a:lnTo>
                <a:lnTo>
                  <a:pt x="3875346" y="4559913"/>
                </a:lnTo>
                <a:lnTo>
                  <a:pt x="0" y="4559913"/>
                </a:lnTo>
                <a:lnTo>
                  <a:pt x="0" y="0"/>
                </a:lnTo>
                <a:close/>
              </a:path>
            </a:pathLst>
          </a:custGeom>
          <a:blipFill>
            <a:blip r:embed="rId5"/>
            <a:stretch>
              <a:fillRect l="0" t="0" r="0" b="0"/>
            </a:stretch>
          </a:blipFill>
        </p:spPr>
      </p:sp>
      <p:sp>
        <p:nvSpPr>
          <p:cNvPr name="Freeform 12" id="12"/>
          <p:cNvSpPr/>
          <p:nvPr/>
        </p:nvSpPr>
        <p:spPr>
          <a:xfrm flipH="false" flipV="false" rot="5400000">
            <a:off x="4066181" y="6424392"/>
            <a:ext cx="3875346" cy="4559914"/>
          </a:xfrm>
          <a:custGeom>
            <a:avLst/>
            <a:gdLst/>
            <a:ahLst/>
            <a:cxnLst/>
            <a:rect r="r" b="b" t="t" l="l"/>
            <a:pathLst>
              <a:path h="4559914" w="3875346">
                <a:moveTo>
                  <a:pt x="0" y="0"/>
                </a:moveTo>
                <a:lnTo>
                  <a:pt x="3875347" y="0"/>
                </a:lnTo>
                <a:lnTo>
                  <a:pt x="3875347" y="4559913"/>
                </a:lnTo>
                <a:lnTo>
                  <a:pt x="0" y="4559913"/>
                </a:lnTo>
                <a:lnTo>
                  <a:pt x="0" y="0"/>
                </a:lnTo>
                <a:close/>
              </a:path>
            </a:pathLst>
          </a:custGeom>
          <a:blipFill>
            <a:blip r:embed="rId5"/>
            <a:stretch>
              <a:fillRect l="0" t="0" r="0" b="0"/>
            </a:stretch>
          </a:blipFill>
        </p:spPr>
      </p:sp>
      <p:sp>
        <p:nvSpPr>
          <p:cNvPr name="Freeform 13" id="13"/>
          <p:cNvSpPr/>
          <p:nvPr/>
        </p:nvSpPr>
        <p:spPr>
          <a:xfrm flipH="false" flipV="false" rot="-5400000">
            <a:off x="13870576" y="7664626"/>
            <a:ext cx="3875346" cy="4559914"/>
          </a:xfrm>
          <a:custGeom>
            <a:avLst/>
            <a:gdLst/>
            <a:ahLst/>
            <a:cxnLst/>
            <a:rect r="r" b="b" t="t" l="l"/>
            <a:pathLst>
              <a:path h="4559914" w="3875346">
                <a:moveTo>
                  <a:pt x="0" y="0"/>
                </a:moveTo>
                <a:lnTo>
                  <a:pt x="3875346" y="0"/>
                </a:lnTo>
                <a:lnTo>
                  <a:pt x="3875346" y="4559914"/>
                </a:lnTo>
                <a:lnTo>
                  <a:pt x="0" y="4559914"/>
                </a:lnTo>
                <a:lnTo>
                  <a:pt x="0" y="0"/>
                </a:lnTo>
                <a:close/>
              </a:path>
            </a:pathLst>
          </a:custGeom>
          <a:blipFill>
            <a:blip r:embed="rId5"/>
            <a:stretch>
              <a:fillRect l="0" t="0" r="0" b="0"/>
            </a:stretch>
          </a:blipFill>
        </p:spPr>
      </p:sp>
      <p:sp>
        <p:nvSpPr>
          <p:cNvPr name="Freeform 14" id="14"/>
          <p:cNvSpPr/>
          <p:nvPr/>
        </p:nvSpPr>
        <p:spPr>
          <a:xfrm flipH="false" flipV="false" rot="5400000">
            <a:off x="9790651" y="6228234"/>
            <a:ext cx="3875346" cy="4559914"/>
          </a:xfrm>
          <a:custGeom>
            <a:avLst/>
            <a:gdLst/>
            <a:ahLst/>
            <a:cxnLst/>
            <a:rect r="r" b="b" t="t" l="l"/>
            <a:pathLst>
              <a:path h="4559914" w="3875346">
                <a:moveTo>
                  <a:pt x="0" y="0"/>
                </a:moveTo>
                <a:lnTo>
                  <a:pt x="3875346" y="0"/>
                </a:lnTo>
                <a:lnTo>
                  <a:pt x="3875346" y="4559913"/>
                </a:lnTo>
                <a:lnTo>
                  <a:pt x="0" y="4559913"/>
                </a:lnTo>
                <a:lnTo>
                  <a:pt x="0" y="0"/>
                </a:lnTo>
                <a:close/>
              </a:path>
            </a:pathLst>
          </a:custGeom>
          <a:blipFill>
            <a:blip r:embed="rId5"/>
            <a:stretch>
              <a:fillRect l="0" t="0" r="0" b="0"/>
            </a:stretch>
          </a:blipFill>
        </p:spPr>
      </p:sp>
      <p:sp>
        <p:nvSpPr>
          <p:cNvPr name="Freeform 15" id="15"/>
          <p:cNvSpPr/>
          <p:nvPr/>
        </p:nvSpPr>
        <p:spPr>
          <a:xfrm flipH="false" flipV="false" rot="0">
            <a:off x="2697036" y="2969933"/>
            <a:ext cx="13502661" cy="4173550"/>
          </a:xfrm>
          <a:custGeom>
            <a:avLst/>
            <a:gdLst/>
            <a:ahLst/>
            <a:cxnLst/>
            <a:rect r="r" b="b" t="t" l="l"/>
            <a:pathLst>
              <a:path h="4173550" w="13502661">
                <a:moveTo>
                  <a:pt x="0" y="0"/>
                </a:moveTo>
                <a:lnTo>
                  <a:pt x="13502662" y="0"/>
                </a:lnTo>
                <a:lnTo>
                  <a:pt x="13502662" y="4173549"/>
                </a:lnTo>
                <a:lnTo>
                  <a:pt x="0" y="4173549"/>
                </a:lnTo>
                <a:lnTo>
                  <a:pt x="0" y="0"/>
                </a:lnTo>
                <a:close/>
              </a:path>
            </a:pathLst>
          </a:custGeom>
          <a:blipFill>
            <a:blip r:embed="rId6">
              <a:alphaModFix amt="88000"/>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516800" y="4364106"/>
            <a:ext cx="9863134" cy="1480454"/>
          </a:xfrm>
          <a:prstGeom prst="rect">
            <a:avLst/>
          </a:prstGeom>
        </p:spPr>
        <p:txBody>
          <a:bodyPr anchor="t" rtlCol="false" tIns="0" lIns="0" bIns="0" rIns="0">
            <a:spAutoFit/>
          </a:bodyPr>
          <a:lstStyle/>
          <a:p>
            <a:pPr algn="ctr" marL="0" indent="0" lvl="0">
              <a:lnSpc>
                <a:spcPts val="11409"/>
              </a:lnSpc>
            </a:pPr>
            <a:r>
              <a:rPr lang="en-US" sz="10372">
                <a:solidFill>
                  <a:srgbClr val="FFFFFF"/>
                </a:solidFill>
                <a:latin typeface="Montserrat Classic"/>
                <a:ea typeface="Montserrat Classic"/>
                <a:cs typeface="Montserrat Classic"/>
                <a:sym typeface="Montserrat Classic"/>
              </a:rPr>
              <a:t>THANK YOU</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Freeform 2" id="2"/>
          <p:cNvSpPr/>
          <p:nvPr/>
        </p:nvSpPr>
        <p:spPr>
          <a:xfrm flipH="true" flipV="false" rot="0">
            <a:off x="-151449" y="-271836"/>
            <a:ext cx="22510742" cy="12620605"/>
          </a:xfrm>
          <a:custGeom>
            <a:avLst/>
            <a:gdLst/>
            <a:ahLst/>
            <a:cxnLst/>
            <a:rect r="r" b="b" t="t" l="l"/>
            <a:pathLst>
              <a:path h="12620605" w="22510742">
                <a:moveTo>
                  <a:pt x="22510743" y="0"/>
                </a:moveTo>
                <a:lnTo>
                  <a:pt x="0" y="0"/>
                </a:lnTo>
                <a:lnTo>
                  <a:pt x="0" y="12620605"/>
                </a:lnTo>
                <a:lnTo>
                  <a:pt x="22510743" y="12620605"/>
                </a:lnTo>
                <a:lnTo>
                  <a:pt x="22510743" y="0"/>
                </a:lnTo>
                <a:close/>
              </a:path>
            </a:pathLst>
          </a:custGeom>
          <a:blipFill>
            <a:blip r:embed="rId2"/>
            <a:stretch>
              <a:fillRect l="-91224" t="0" r="0" b="-105118"/>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D2E5FF"/>
        </a:solidFill>
      </p:bgPr>
    </p:bg>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15" id="15"/>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grpSp>
        <p:nvGrpSpPr>
          <p:cNvPr name="Group 16" id="16"/>
          <p:cNvGrpSpPr/>
          <p:nvPr/>
        </p:nvGrpSpPr>
        <p:grpSpPr>
          <a:xfrm rot="0">
            <a:off x="-14911376" y="9738128"/>
            <a:ext cx="36217504" cy="2007530"/>
            <a:chOff x="0" y="0"/>
            <a:chExt cx="48290005" cy="2676707"/>
          </a:xfrm>
        </p:grpSpPr>
        <p:grpSp>
          <p:nvGrpSpPr>
            <p:cNvPr name="Group 17" id="17"/>
            <p:cNvGrpSpPr/>
            <p:nvPr/>
          </p:nvGrpSpPr>
          <p:grpSpPr>
            <a:xfrm rot="-10800000">
              <a:off x="24145003" y="204466"/>
              <a:ext cx="24145003" cy="2370007"/>
              <a:chOff x="0" y="0"/>
              <a:chExt cx="4359236" cy="427891"/>
            </a:xfrm>
          </p:grpSpPr>
          <p:sp>
            <p:nvSpPr>
              <p:cNvPr name="Freeform 18" id="18"/>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9" id="19"/>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10800000">
              <a:off x="24876995" y="0"/>
              <a:ext cx="22681018" cy="2370007"/>
              <a:chOff x="0" y="0"/>
              <a:chExt cx="4094922" cy="427891"/>
            </a:xfrm>
          </p:grpSpPr>
          <p:sp>
            <p:nvSpPr>
              <p:cNvPr name="Freeform 21" id="21"/>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2" id="22"/>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3" id="23"/>
            <p:cNvGrpSpPr/>
            <p:nvPr/>
          </p:nvGrpSpPr>
          <p:grpSpPr>
            <a:xfrm rot="0">
              <a:off x="0" y="102233"/>
              <a:ext cx="24145003" cy="2370007"/>
              <a:chOff x="0" y="0"/>
              <a:chExt cx="4359236" cy="427891"/>
            </a:xfrm>
          </p:grpSpPr>
          <p:sp>
            <p:nvSpPr>
              <p:cNvPr name="Freeform 24" id="2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5" id="2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0">
              <a:off x="731992" y="306699"/>
              <a:ext cx="22681018" cy="2370007"/>
              <a:chOff x="0" y="0"/>
              <a:chExt cx="4094922" cy="427891"/>
            </a:xfrm>
          </p:grpSpPr>
          <p:sp>
            <p:nvSpPr>
              <p:cNvPr name="Freeform 27" id="2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8" id="2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9" id="29"/>
          <p:cNvGrpSpPr/>
          <p:nvPr/>
        </p:nvGrpSpPr>
        <p:grpSpPr>
          <a:xfrm rot="0">
            <a:off x="-728199" y="-41875"/>
            <a:ext cx="18388012" cy="1459960"/>
            <a:chOff x="0" y="0"/>
            <a:chExt cx="4426461" cy="351449"/>
          </a:xfrm>
        </p:grpSpPr>
        <p:sp>
          <p:nvSpPr>
            <p:cNvPr name="Freeform 30" id="30"/>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31" id="31"/>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32" id="32"/>
          <p:cNvGrpSpPr/>
          <p:nvPr/>
        </p:nvGrpSpPr>
        <p:grpSpPr>
          <a:xfrm rot="0">
            <a:off x="-466725" y="0"/>
            <a:ext cx="17057783" cy="1411934"/>
            <a:chOff x="0" y="0"/>
            <a:chExt cx="4106241" cy="339888"/>
          </a:xfrm>
        </p:grpSpPr>
        <p:sp>
          <p:nvSpPr>
            <p:cNvPr name="Freeform 33" id="33"/>
            <p:cNvSpPr/>
            <p:nvPr/>
          </p:nvSpPr>
          <p:spPr>
            <a:xfrm flipH="false" flipV="false" rot="0">
              <a:off x="0" y="0"/>
              <a:ext cx="4106241" cy="339888"/>
            </a:xfrm>
            <a:custGeom>
              <a:avLst/>
              <a:gdLst/>
              <a:ahLst/>
              <a:cxnLst/>
              <a:rect r="r" b="b" t="t" l="l"/>
              <a:pathLst>
                <a:path h="339888" w="4106241">
                  <a:moveTo>
                    <a:pt x="3903041" y="0"/>
                  </a:moveTo>
                  <a:lnTo>
                    <a:pt x="0" y="0"/>
                  </a:lnTo>
                  <a:lnTo>
                    <a:pt x="0" y="339888"/>
                  </a:lnTo>
                  <a:lnTo>
                    <a:pt x="3903041" y="339888"/>
                  </a:lnTo>
                  <a:lnTo>
                    <a:pt x="4106241" y="169944"/>
                  </a:lnTo>
                  <a:lnTo>
                    <a:pt x="3903041" y="0"/>
                  </a:lnTo>
                  <a:close/>
                </a:path>
              </a:pathLst>
            </a:custGeom>
            <a:solidFill>
              <a:srgbClr val="003884"/>
            </a:solidFill>
          </p:spPr>
        </p:sp>
        <p:sp>
          <p:nvSpPr>
            <p:cNvPr name="TextBox 34" id="34"/>
            <p:cNvSpPr txBox="true"/>
            <p:nvPr/>
          </p:nvSpPr>
          <p:spPr>
            <a:xfrm>
              <a:off x="0" y="-57150"/>
              <a:ext cx="3991941" cy="397038"/>
            </a:xfrm>
            <a:prstGeom prst="rect">
              <a:avLst/>
            </a:prstGeom>
          </p:spPr>
          <p:txBody>
            <a:bodyPr anchor="ctr" rtlCol="false" tIns="50800" lIns="50800" bIns="50800" rIns="50800"/>
            <a:lstStyle/>
            <a:p>
              <a:pPr algn="ctr">
                <a:lnSpc>
                  <a:spcPts val="7539"/>
                </a:lnSpc>
              </a:pPr>
            </a:p>
          </p:txBody>
        </p:sp>
      </p:grpSp>
      <p:sp>
        <p:nvSpPr>
          <p:cNvPr name="Freeform 35" id="35"/>
          <p:cNvSpPr/>
          <p:nvPr/>
        </p:nvSpPr>
        <p:spPr>
          <a:xfrm flipH="false" flipV="false" rot="0">
            <a:off x="17817" y="1418084"/>
            <a:ext cx="9061355" cy="8320043"/>
          </a:xfrm>
          <a:custGeom>
            <a:avLst/>
            <a:gdLst/>
            <a:ahLst/>
            <a:cxnLst/>
            <a:rect r="r" b="b" t="t" l="l"/>
            <a:pathLst>
              <a:path h="8320043" w="9061355">
                <a:moveTo>
                  <a:pt x="0" y="0"/>
                </a:moveTo>
                <a:lnTo>
                  <a:pt x="9061355" y="0"/>
                </a:lnTo>
                <a:lnTo>
                  <a:pt x="9061355" y="8320044"/>
                </a:lnTo>
                <a:lnTo>
                  <a:pt x="0" y="8320044"/>
                </a:lnTo>
                <a:lnTo>
                  <a:pt x="0" y="0"/>
                </a:lnTo>
                <a:close/>
              </a:path>
            </a:pathLst>
          </a:custGeom>
          <a:blipFill>
            <a:blip r:embed="rId2"/>
            <a:stretch>
              <a:fillRect l="0" t="0" r="0" b="0"/>
            </a:stretch>
          </a:blipFill>
        </p:spPr>
      </p:sp>
      <p:grpSp>
        <p:nvGrpSpPr>
          <p:cNvPr name="Group 36" id="36"/>
          <p:cNvGrpSpPr/>
          <p:nvPr/>
        </p:nvGrpSpPr>
        <p:grpSpPr>
          <a:xfrm rot="0">
            <a:off x="9144000" y="1746775"/>
            <a:ext cx="8941191" cy="7511525"/>
            <a:chOff x="0" y="0"/>
            <a:chExt cx="2354882" cy="1978344"/>
          </a:xfrm>
        </p:grpSpPr>
        <p:sp>
          <p:nvSpPr>
            <p:cNvPr name="Freeform 37" id="37"/>
            <p:cNvSpPr/>
            <p:nvPr/>
          </p:nvSpPr>
          <p:spPr>
            <a:xfrm flipH="false" flipV="false" rot="0">
              <a:off x="0" y="0"/>
              <a:ext cx="2354881" cy="1978344"/>
            </a:xfrm>
            <a:custGeom>
              <a:avLst/>
              <a:gdLst/>
              <a:ahLst/>
              <a:cxnLst/>
              <a:rect r="r" b="b" t="t" l="l"/>
              <a:pathLst>
                <a:path h="1978344" w="2354881">
                  <a:moveTo>
                    <a:pt x="10390" y="0"/>
                  </a:moveTo>
                  <a:lnTo>
                    <a:pt x="2344491" y="0"/>
                  </a:lnTo>
                  <a:cubicBezTo>
                    <a:pt x="2347247" y="0"/>
                    <a:pt x="2349890" y="1095"/>
                    <a:pt x="2351838" y="3043"/>
                  </a:cubicBezTo>
                  <a:cubicBezTo>
                    <a:pt x="2353787" y="4992"/>
                    <a:pt x="2354881" y="7635"/>
                    <a:pt x="2354881" y="10390"/>
                  </a:cubicBezTo>
                  <a:lnTo>
                    <a:pt x="2354881" y="1967954"/>
                  </a:lnTo>
                  <a:cubicBezTo>
                    <a:pt x="2354881" y="1970709"/>
                    <a:pt x="2353787" y="1973352"/>
                    <a:pt x="2351838" y="1975301"/>
                  </a:cubicBezTo>
                  <a:cubicBezTo>
                    <a:pt x="2349890" y="1977249"/>
                    <a:pt x="2347247" y="1978344"/>
                    <a:pt x="2344491" y="1978344"/>
                  </a:cubicBezTo>
                  <a:lnTo>
                    <a:pt x="10390" y="1978344"/>
                  </a:lnTo>
                  <a:cubicBezTo>
                    <a:pt x="7635" y="1978344"/>
                    <a:pt x="4992" y="1977249"/>
                    <a:pt x="3043" y="1975301"/>
                  </a:cubicBezTo>
                  <a:cubicBezTo>
                    <a:pt x="1095" y="1973352"/>
                    <a:pt x="0" y="1970709"/>
                    <a:pt x="0" y="1967954"/>
                  </a:cubicBezTo>
                  <a:lnTo>
                    <a:pt x="0" y="10390"/>
                  </a:lnTo>
                  <a:cubicBezTo>
                    <a:pt x="0" y="7635"/>
                    <a:pt x="1095" y="4992"/>
                    <a:pt x="3043" y="3043"/>
                  </a:cubicBezTo>
                  <a:cubicBezTo>
                    <a:pt x="4992" y="1095"/>
                    <a:pt x="7635" y="0"/>
                    <a:pt x="10390" y="0"/>
                  </a:cubicBezTo>
                  <a:close/>
                </a:path>
              </a:pathLst>
            </a:custGeom>
            <a:solidFill>
              <a:srgbClr val="003884"/>
            </a:solidFill>
          </p:spPr>
        </p:sp>
        <p:sp>
          <p:nvSpPr>
            <p:cNvPr name="TextBox 38" id="38"/>
            <p:cNvSpPr txBox="true"/>
            <p:nvPr/>
          </p:nvSpPr>
          <p:spPr>
            <a:xfrm>
              <a:off x="0" y="-47625"/>
              <a:ext cx="2354882" cy="2025969"/>
            </a:xfrm>
            <a:prstGeom prst="rect">
              <a:avLst/>
            </a:prstGeom>
          </p:spPr>
          <p:txBody>
            <a:bodyPr anchor="ctr" rtlCol="false" tIns="50800" lIns="50800" bIns="50800" rIns="50800"/>
            <a:lstStyle/>
            <a:p>
              <a:pPr algn="ctr">
                <a:lnSpc>
                  <a:spcPts val="2608"/>
                </a:lnSpc>
              </a:pPr>
            </a:p>
          </p:txBody>
        </p:sp>
      </p:grpSp>
      <p:sp>
        <p:nvSpPr>
          <p:cNvPr name="TextBox 39" id="39"/>
          <p:cNvSpPr txBox="true"/>
          <p:nvPr/>
        </p:nvSpPr>
        <p:spPr>
          <a:xfrm rot="0">
            <a:off x="662870" y="321660"/>
            <a:ext cx="13899071"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Montserrat Classic Bold"/>
                <a:ea typeface="Montserrat Classic Bold"/>
                <a:cs typeface="Montserrat Classic Bold"/>
                <a:sym typeface="Montserrat Classic Bold"/>
              </a:rPr>
              <a:t>EXPLORATORY DATA ANALYSIS</a:t>
            </a:r>
          </a:p>
        </p:txBody>
      </p:sp>
      <p:sp>
        <p:nvSpPr>
          <p:cNvPr name="TextBox 40" id="40"/>
          <p:cNvSpPr txBox="true"/>
          <p:nvPr/>
        </p:nvSpPr>
        <p:spPr>
          <a:xfrm rot="0">
            <a:off x="9525046" y="2038588"/>
            <a:ext cx="8134768" cy="7089457"/>
          </a:xfrm>
          <a:prstGeom prst="rect">
            <a:avLst/>
          </a:prstGeom>
        </p:spPr>
        <p:txBody>
          <a:bodyPr anchor="t" rtlCol="false" tIns="0" lIns="0" bIns="0" rIns="0">
            <a:spAutoFit/>
          </a:bodyPr>
          <a:lstStyle/>
          <a:p>
            <a:pPr algn="ctr">
              <a:lnSpc>
                <a:spcPts val="5167"/>
              </a:lnSpc>
            </a:pPr>
            <a:r>
              <a:rPr lang="en-US" b="true" sz="3975" u="sng">
                <a:solidFill>
                  <a:srgbClr val="FFFFFF"/>
                </a:solidFill>
                <a:latin typeface="IBM Plex Sans Bold"/>
                <a:ea typeface="IBM Plex Sans Bold"/>
                <a:cs typeface="IBM Plex Sans Bold"/>
                <a:sym typeface="IBM Plex Sans Bold"/>
              </a:rPr>
              <a:t>CORRELATION HEATMAP:</a:t>
            </a:r>
          </a:p>
          <a:p>
            <a:pPr algn="ctr">
              <a:lnSpc>
                <a:spcPts val="3087"/>
              </a:lnSpc>
            </a:pPr>
          </a:p>
          <a:p>
            <a:pPr algn="ctr">
              <a:lnSpc>
                <a:spcPts val="3997"/>
              </a:lnSpc>
              <a:spcBef>
                <a:spcPct val="0"/>
              </a:spcBef>
            </a:pPr>
            <a:r>
              <a:rPr lang="en-US" b="true" sz="3075">
                <a:solidFill>
                  <a:srgbClr val="FFFFFF"/>
                </a:solidFill>
                <a:latin typeface="IBM Plex Sans Bold"/>
                <a:ea typeface="IBM Plex Sans Bold"/>
                <a:cs typeface="IBM Plex Sans Bold"/>
                <a:sym typeface="IBM Plex Sans Bold"/>
              </a:rPr>
              <a:t>From the heatmap, we can observe the pairwise correlations between the selected variables. Positive correlations are indicated by warmer colors, while negative correlations are shown by cooler colors. Strong correlations (close to 1 or -1) suggest a strong linear relationship between the variables, while weaker correlations indicate less association. This visualization helps identify patterns of association and potential multicollinearity among the variables in the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4493" y="10033453"/>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14714493" y="10033453"/>
            <a:ext cx="36217504" cy="2007530"/>
            <a:chOff x="0" y="0"/>
            <a:chExt cx="48290005" cy="2676707"/>
          </a:xfrm>
        </p:grpSpPr>
        <p:grpSp>
          <p:nvGrpSpPr>
            <p:cNvPr name="Group 16" id="16"/>
            <p:cNvGrpSpPr/>
            <p:nvPr/>
          </p:nvGrpSpPr>
          <p:grpSpPr>
            <a:xfrm rot="-10800000">
              <a:off x="24145003" y="204466"/>
              <a:ext cx="24145003" cy="2370007"/>
              <a:chOff x="0" y="0"/>
              <a:chExt cx="4359236" cy="427891"/>
            </a:xfrm>
          </p:grpSpPr>
          <p:sp>
            <p:nvSpPr>
              <p:cNvPr name="Freeform 17" id="17"/>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8" id="18"/>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24876995" y="0"/>
              <a:ext cx="22681018" cy="2370007"/>
              <a:chOff x="0" y="0"/>
              <a:chExt cx="4094922" cy="427891"/>
            </a:xfrm>
          </p:grpSpPr>
          <p:sp>
            <p:nvSpPr>
              <p:cNvPr name="Freeform 20" id="20"/>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1" id="21"/>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2" id="22"/>
            <p:cNvGrpSpPr/>
            <p:nvPr/>
          </p:nvGrpSpPr>
          <p:grpSpPr>
            <a:xfrm rot="0">
              <a:off x="0" y="102233"/>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731992" y="306699"/>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8" id="28"/>
          <p:cNvGrpSpPr/>
          <p:nvPr/>
        </p:nvGrpSpPr>
        <p:grpSpPr>
          <a:xfrm rot="0">
            <a:off x="10221458" y="1580646"/>
            <a:ext cx="7940265" cy="8140682"/>
            <a:chOff x="0" y="0"/>
            <a:chExt cx="2091263" cy="2144048"/>
          </a:xfrm>
        </p:grpSpPr>
        <p:sp>
          <p:nvSpPr>
            <p:cNvPr name="Freeform 29" id="29"/>
            <p:cNvSpPr/>
            <p:nvPr/>
          </p:nvSpPr>
          <p:spPr>
            <a:xfrm flipH="false" flipV="false" rot="0">
              <a:off x="0" y="0"/>
              <a:ext cx="2091263" cy="2144048"/>
            </a:xfrm>
            <a:custGeom>
              <a:avLst/>
              <a:gdLst/>
              <a:ahLst/>
              <a:cxnLst/>
              <a:rect r="r" b="b" t="t" l="l"/>
              <a:pathLst>
                <a:path h="2144048" w="2091263">
                  <a:moveTo>
                    <a:pt x="11700" y="0"/>
                  </a:moveTo>
                  <a:lnTo>
                    <a:pt x="2079563" y="0"/>
                  </a:lnTo>
                  <a:cubicBezTo>
                    <a:pt x="2086025" y="0"/>
                    <a:pt x="2091263" y="5238"/>
                    <a:pt x="2091263" y="11700"/>
                  </a:cubicBezTo>
                  <a:lnTo>
                    <a:pt x="2091263" y="2132348"/>
                  </a:lnTo>
                  <a:cubicBezTo>
                    <a:pt x="2091263" y="2135451"/>
                    <a:pt x="2090031" y="2138427"/>
                    <a:pt x="2087836" y="2140621"/>
                  </a:cubicBezTo>
                  <a:cubicBezTo>
                    <a:pt x="2085642" y="2142815"/>
                    <a:pt x="2082666" y="2144048"/>
                    <a:pt x="2079563" y="2144048"/>
                  </a:cubicBezTo>
                  <a:lnTo>
                    <a:pt x="11700" y="2144048"/>
                  </a:lnTo>
                  <a:cubicBezTo>
                    <a:pt x="8597" y="2144048"/>
                    <a:pt x="5621" y="2142815"/>
                    <a:pt x="3427" y="2140621"/>
                  </a:cubicBezTo>
                  <a:cubicBezTo>
                    <a:pt x="1233" y="2138427"/>
                    <a:pt x="0" y="2135451"/>
                    <a:pt x="0" y="2132348"/>
                  </a:cubicBezTo>
                  <a:lnTo>
                    <a:pt x="0" y="11700"/>
                  </a:lnTo>
                  <a:cubicBezTo>
                    <a:pt x="0" y="8597"/>
                    <a:pt x="1233" y="5621"/>
                    <a:pt x="3427" y="3427"/>
                  </a:cubicBezTo>
                  <a:cubicBezTo>
                    <a:pt x="5621" y="1233"/>
                    <a:pt x="8597" y="0"/>
                    <a:pt x="11700" y="0"/>
                  </a:cubicBezTo>
                  <a:close/>
                </a:path>
              </a:pathLst>
            </a:custGeom>
            <a:solidFill>
              <a:srgbClr val="003884"/>
            </a:solidFill>
          </p:spPr>
        </p:sp>
        <p:sp>
          <p:nvSpPr>
            <p:cNvPr name="TextBox 30" id="30"/>
            <p:cNvSpPr txBox="true"/>
            <p:nvPr/>
          </p:nvSpPr>
          <p:spPr>
            <a:xfrm>
              <a:off x="0" y="-47625"/>
              <a:ext cx="2091263" cy="2191673"/>
            </a:xfrm>
            <a:prstGeom prst="rect">
              <a:avLst/>
            </a:prstGeom>
          </p:spPr>
          <p:txBody>
            <a:bodyPr anchor="ctr" rtlCol="false" tIns="50800" lIns="50800" bIns="50800" rIns="50800"/>
            <a:lstStyle/>
            <a:p>
              <a:pPr algn="ctr">
                <a:lnSpc>
                  <a:spcPts val="2608"/>
                </a:lnSpc>
              </a:pPr>
            </a:p>
          </p:txBody>
        </p:sp>
      </p:grpSp>
      <p:sp>
        <p:nvSpPr>
          <p:cNvPr name="Freeform 31" id="31"/>
          <p:cNvSpPr/>
          <p:nvPr/>
        </p:nvSpPr>
        <p:spPr>
          <a:xfrm flipH="false" flipV="false" rot="0">
            <a:off x="0" y="1505235"/>
            <a:ext cx="10221458" cy="8216093"/>
          </a:xfrm>
          <a:custGeom>
            <a:avLst/>
            <a:gdLst/>
            <a:ahLst/>
            <a:cxnLst/>
            <a:rect r="r" b="b" t="t" l="l"/>
            <a:pathLst>
              <a:path h="8216093" w="10221458">
                <a:moveTo>
                  <a:pt x="0" y="0"/>
                </a:moveTo>
                <a:lnTo>
                  <a:pt x="10221458" y="0"/>
                </a:lnTo>
                <a:lnTo>
                  <a:pt x="10221458" y="8216094"/>
                </a:lnTo>
                <a:lnTo>
                  <a:pt x="0" y="8216094"/>
                </a:lnTo>
                <a:lnTo>
                  <a:pt x="0" y="0"/>
                </a:lnTo>
                <a:close/>
              </a:path>
            </a:pathLst>
          </a:custGeom>
          <a:blipFill>
            <a:blip r:embed="rId2"/>
            <a:stretch>
              <a:fillRect l="0" t="-1074" r="0" b="-1724"/>
            </a:stretch>
          </a:blipFill>
        </p:spPr>
      </p:sp>
      <p:sp>
        <p:nvSpPr>
          <p:cNvPr name="TextBox 32" id="32"/>
          <p:cNvSpPr txBox="true"/>
          <p:nvPr/>
        </p:nvSpPr>
        <p:spPr>
          <a:xfrm rot="0">
            <a:off x="10323132" y="1701634"/>
            <a:ext cx="7736917" cy="8440390"/>
          </a:xfrm>
          <a:prstGeom prst="rect">
            <a:avLst/>
          </a:prstGeom>
        </p:spPr>
        <p:txBody>
          <a:bodyPr anchor="t" rtlCol="false" tIns="0" lIns="0" bIns="0" rIns="0">
            <a:spAutoFit/>
          </a:bodyPr>
          <a:lstStyle/>
          <a:p>
            <a:pPr algn="ctr">
              <a:lnSpc>
                <a:spcPts val="3903"/>
              </a:lnSpc>
            </a:pPr>
            <a:r>
              <a:rPr lang="en-US" b="true" sz="3002" u="sng">
                <a:solidFill>
                  <a:srgbClr val="FFFFFF"/>
                </a:solidFill>
                <a:latin typeface="IBM Plex Sans Bold"/>
                <a:ea typeface="IBM Plex Sans Bold"/>
                <a:cs typeface="IBM Plex Sans Bold"/>
                <a:sym typeface="IBM Plex Sans Bold"/>
              </a:rPr>
              <a:t>HIGHLY CORRELATED VARIABLES NETWORK GRAPH:</a:t>
            </a:r>
          </a:p>
          <a:p>
            <a:pPr algn="ctr">
              <a:lnSpc>
                <a:spcPts val="1173"/>
              </a:lnSpc>
            </a:pPr>
          </a:p>
          <a:p>
            <a:pPr algn="ctr">
              <a:lnSpc>
                <a:spcPts val="3643"/>
              </a:lnSpc>
            </a:pPr>
            <a:r>
              <a:rPr lang="en-US" sz="2802" b="true">
                <a:solidFill>
                  <a:srgbClr val="FFFFFF"/>
                </a:solidFill>
                <a:latin typeface="IBM Plex Sans Bold"/>
                <a:ea typeface="IBM Plex Sans Bold"/>
                <a:cs typeface="IBM Plex Sans Bold"/>
                <a:sym typeface="IBM Plex Sans Bold"/>
              </a:rPr>
              <a:t>The arrangement of nodes in clusters can reveal subsets of highly interrelated variables, indicating potential underlying phenomena or processes. Nodes with extensive connectivity may signify variables central to the dataset or strongly related to multiple others.</a:t>
            </a:r>
          </a:p>
          <a:p>
            <a:pPr algn="ctr">
              <a:lnSpc>
                <a:spcPts val="3643"/>
              </a:lnSpc>
            </a:pPr>
            <a:r>
              <a:rPr lang="en-US" sz="2802" b="true">
                <a:solidFill>
                  <a:srgbClr val="FFFFFF"/>
                </a:solidFill>
                <a:latin typeface="IBM Plex Sans Bold"/>
                <a:ea typeface="IBM Plex Sans Bold"/>
                <a:cs typeface="IBM Plex Sans Bold"/>
                <a:sym typeface="IBM Plex Sans Bold"/>
              </a:rPr>
              <a:t>For instance, ACS_PCT_HH_ABOVE65 (i.e. Percentage of Households with Members Aged 65 and Above) correlates strongly with health outcomes like cancer, high cholesterol, high blood pressure, stroke and chronic kidney disease among adults aged 18 years and above in the mental risk context within cluster 2.</a:t>
            </a:r>
          </a:p>
          <a:p>
            <a:pPr algn="ctr">
              <a:lnSpc>
                <a:spcPts val="3643"/>
              </a:lnSpc>
              <a:spcBef>
                <a:spcPct val="0"/>
              </a:spcBef>
            </a:pPr>
          </a:p>
        </p:txBody>
      </p:sp>
      <p:grpSp>
        <p:nvGrpSpPr>
          <p:cNvPr name="Group 33" id="33"/>
          <p:cNvGrpSpPr/>
          <p:nvPr/>
        </p:nvGrpSpPr>
        <p:grpSpPr>
          <a:xfrm rot="0">
            <a:off x="-728199" y="-41875"/>
            <a:ext cx="18388012" cy="1459960"/>
            <a:chOff x="0" y="0"/>
            <a:chExt cx="4426461" cy="351449"/>
          </a:xfrm>
        </p:grpSpPr>
        <p:sp>
          <p:nvSpPr>
            <p:cNvPr name="Freeform 34" id="34"/>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35" id="35"/>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36" id="36"/>
          <p:cNvGrpSpPr/>
          <p:nvPr/>
        </p:nvGrpSpPr>
        <p:grpSpPr>
          <a:xfrm rot="0">
            <a:off x="-466725" y="0"/>
            <a:ext cx="17057783" cy="1411934"/>
            <a:chOff x="0" y="0"/>
            <a:chExt cx="4106241" cy="339888"/>
          </a:xfrm>
        </p:grpSpPr>
        <p:sp>
          <p:nvSpPr>
            <p:cNvPr name="Freeform 37" id="37"/>
            <p:cNvSpPr/>
            <p:nvPr/>
          </p:nvSpPr>
          <p:spPr>
            <a:xfrm flipH="false" flipV="false" rot="0">
              <a:off x="0" y="0"/>
              <a:ext cx="4106241" cy="339888"/>
            </a:xfrm>
            <a:custGeom>
              <a:avLst/>
              <a:gdLst/>
              <a:ahLst/>
              <a:cxnLst/>
              <a:rect r="r" b="b" t="t" l="l"/>
              <a:pathLst>
                <a:path h="339888" w="4106241">
                  <a:moveTo>
                    <a:pt x="3903041" y="0"/>
                  </a:moveTo>
                  <a:lnTo>
                    <a:pt x="0" y="0"/>
                  </a:lnTo>
                  <a:lnTo>
                    <a:pt x="0" y="339888"/>
                  </a:lnTo>
                  <a:lnTo>
                    <a:pt x="3903041" y="339888"/>
                  </a:lnTo>
                  <a:lnTo>
                    <a:pt x="4106241" y="169944"/>
                  </a:lnTo>
                  <a:lnTo>
                    <a:pt x="3903041" y="0"/>
                  </a:lnTo>
                  <a:close/>
                </a:path>
              </a:pathLst>
            </a:custGeom>
            <a:solidFill>
              <a:srgbClr val="003884"/>
            </a:solidFill>
          </p:spPr>
        </p:sp>
        <p:sp>
          <p:nvSpPr>
            <p:cNvPr name="TextBox 38" id="38"/>
            <p:cNvSpPr txBox="true"/>
            <p:nvPr/>
          </p:nvSpPr>
          <p:spPr>
            <a:xfrm>
              <a:off x="0" y="-57150"/>
              <a:ext cx="3991941" cy="397038"/>
            </a:xfrm>
            <a:prstGeom prst="rect">
              <a:avLst/>
            </a:prstGeom>
          </p:spPr>
          <p:txBody>
            <a:bodyPr anchor="ctr" rtlCol="false" tIns="50800" lIns="50800" bIns="50800" rIns="50800"/>
            <a:lstStyle/>
            <a:p>
              <a:pPr algn="ctr">
                <a:lnSpc>
                  <a:spcPts val="7539"/>
                </a:lnSpc>
              </a:pPr>
            </a:p>
          </p:txBody>
        </p:sp>
      </p:grpSp>
      <p:sp>
        <p:nvSpPr>
          <p:cNvPr name="TextBox 39" id="39"/>
          <p:cNvSpPr txBox="true"/>
          <p:nvPr/>
        </p:nvSpPr>
        <p:spPr>
          <a:xfrm rot="0">
            <a:off x="835666" y="166402"/>
            <a:ext cx="13899071"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4493" y="10033453"/>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15" id="15"/>
          <p:cNvGrpSpPr/>
          <p:nvPr/>
        </p:nvGrpSpPr>
        <p:grpSpPr>
          <a:xfrm rot="0">
            <a:off x="-14714493" y="10033453"/>
            <a:ext cx="36217504" cy="2007530"/>
            <a:chOff x="0" y="0"/>
            <a:chExt cx="48290005" cy="2676707"/>
          </a:xfrm>
        </p:grpSpPr>
        <p:grpSp>
          <p:nvGrpSpPr>
            <p:cNvPr name="Group 16" id="16"/>
            <p:cNvGrpSpPr/>
            <p:nvPr/>
          </p:nvGrpSpPr>
          <p:grpSpPr>
            <a:xfrm rot="-10800000">
              <a:off x="24145003" y="204466"/>
              <a:ext cx="24145003" cy="2370007"/>
              <a:chOff x="0" y="0"/>
              <a:chExt cx="4359236" cy="427891"/>
            </a:xfrm>
          </p:grpSpPr>
          <p:sp>
            <p:nvSpPr>
              <p:cNvPr name="Freeform 17" id="17"/>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8" id="18"/>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24876995" y="0"/>
              <a:ext cx="22681018" cy="2370007"/>
              <a:chOff x="0" y="0"/>
              <a:chExt cx="4094922" cy="427891"/>
            </a:xfrm>
          </p:grpSpPr>
          <p:sp>
            <p:nvSpPr>
              <p:cNvPr name="Freeform 20" id="20"/>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1" id="21"/>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2" id="22"/>
            <p:cNvGrpSpPr/>
            <p:nvPr/>
          </p:nvGrpSpPr>
          <p:grpSpPr>
            <a:xfrm rot="0">
              <a:off x="0" y="102233"/>
              <a:ext cx="24145003" cy="2370007"/>
              <a:chOff x="0" y="0"/>
              <a:chExt cx="4359236" cy="427891"/>
            </a:xfrm>
          </p:grpSpPr>
          <p:sp>
            <p:nvSpPr>
              <p:cNvPr name="Freeform 23" id="23"/>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4" id="24"/>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731992" y="306699"/>
              <a:ext cx="22681018" cy="2370007"/>
              <a:chOff x="0" y="0"/>
              <a:chExt cx="4094922" cy="427891"/>
            </a:xfrm>
          </p:grpSpPr>
          <p:sp>
            <p:nvSpPr>
              <p:cNvPr name="Freeform 26" id="26"/>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7" id="27"/>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8" id="28"/>
          <p:cNvGrpSpPr/>
          <p:nvPr/>
        </p:nvGrpSpPr>
        <p:grpSpPr>
          <a:xfrm rot="0">
            <a:off x="-728199" y="-41875"/>
            <a:ext cx="18388012" cy="1459960"/>
            <a:chOff x="0" y="0"/>
            <a:chExt cx="4426461" cy="351449"/>
          </a:xfrm>
        </p:grpSpPr>
        <p:sp>
          <p:nvSpPr>
            <p:cNvPr name="Freeform 29" id="29"/>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30" id="30"/>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466725" y="0"/>
            <a:ext cx="17057783" cy="1411934"/>
            <a:chOff x="0" y="0"/>
            <a:chExt cx="4106241" cy="339888"/>
          </a:xfrm>
        </p:grpSpPr>
        <p:sp>
          <p:nvSpPr>
            <p:cNvPr name="Freeform 32" id="32"/>
            <p:cNvSpPr/>
            <p:nvPr/>
          </p:nvSpPr>
          <p:spPr>
            <a:xfrm flipH="false" flipV="false" rot="0">
              <a:off x="0" y="0"/>
              <a:ext cx="4106241" cy="339888"/>
            </a:xfrm>
            <a:custGeom>
              <a:avLst/>
              <a:gdLst/>
              <a:ahLst/>
              <a:cxnLst/>
              <a:rect r="r" b="b" t="t" l="l"/>
              <a:pathLst>
                <a:path h="339888" w="4106241">
                  <a:moveTo>
                    <a:pt x="3903041" y="0"/>
                  </a:moveTo>
                  <a:lnTo>
                    <a:pt x="0" y="0"/>
                  </a:lnTo>
                  <a:lnTo>
                    <a:pt x="0" y="339888"/>
                  </a:lnTo>
                  <a:lnTo>
                    <a:pt x="3903041" y="339888"/>
                  </a:lnTo>
                  <a:lnTo>
                    <a:pt x="4106241" y="169944"/>
                  </a:lnTo>
                  <a:lnTo>
                    <a:pt x="3903041" y="0"/>
                  </a:lnTo>
                  <a:close/>
                </a:path>
              </a:pathLst>
            </a:custGeom>
            <a:solidFill>
              <a:srgbClr val="003884"/>
            </a:solidFill>
          </p:spPr>
        </p:sp>
        <p:sp>
          <p:nvSpPr>
            <p:cNvPr name="TextBox 33" id="33"/>
            <p:cNvSpPr txBox="true"/>
            <p:nvPr/>
          </p:nvSpPr>
          <p:spPr>
            <a:xfrm>
              <a:off x="0" y="-57150"/>
              <a:ext cx="3991941" cy="397038"/>
            </a:xfrm>
            <a:prstGeom prst="rect">
              <a:avLst/>
            </a:prstGeom>
          </p:spPr>
          <p:txBody>
            <a:bodyPr anchor="ctr" rtlCol="false" tIns="50800" lIns="50800" bIns="50800" rIns="50800"/>
            <a:lstStyle/>
            <a:p>
              <a:pPr algn="ctr">
                <a:lnSpc>
                  <a:spcPts val="7539"/>
                </a:lnSpc>
              </a:pPr>
            </a:p>
          </p:txBody>
        </p:sp>
      </p:grpSp>
      <p:grpSp>
        <p:nvGrpSpPr>
          <p:cNvPr name="Group 34" id="34"/>
          <p:cNvGrpSpPr/>
          <p:nvPr/>
        </p:nvGrpSpPr>
        <p:grpSpPr>
          <a:xfrm rot="0">
            <a:off x="11557194" y="1580646"/>
            <a:ext cx="6604529" cy="5141888"/>
            <a:chOff x="0" y="0"/>
            <a:chExt cx="1739464" cy="1354242"/>
          </a:xfrm>
        </p:grpSpPr>
        <p:sp>
          <p:nvSpPr>
            <p:cNvPr name="Freeform 35" id="35"/>
            <p:cNvSpPr/>
            <p:nvPr/>
          </p:nvSpPr>
          <p:spPr>
            <a:xfrm flipH="false" flipV="false" rot="0">
              <a:off x="0" y="0"/>
              <a:ext cx="1739465" cy="1354242"/>
            </a:xfrm>
            <a:custGeom>
              <a:avLst/>
              <a:gdLst/>
              <a:ahLst/>
              <a:cxnLst/>
              <a:rect r="r" b="b" t="t" l="l"/>
              <a:pathLst>
                <a:path h="1354242" w="1739465">
                  <a:moveTo>
                    <a:pt x="14067" y="0"/>
                  </a:moveTo>
                  <a:lnTo>
                    <a:pt x="1725398" y="0"/>
                  </a:lnTo>
                  <a:cubicBezTo>
                    <a:pt x="1729129" y="0"/>
                    <a:pt x="1732707" y="1482"/>
                    <a:pt x="1735344" y="4120"/>
                  </a:cubicBezTo>
                  <a:cubicBezTo>
                    <a:pt x="1737982" y="6758"/>
                    <a:pt x="1739465" y="10336"/>
                    <a:pt x="1739465" y="14067"/>
                  </a:cubicBezTo>
                  <a:lnTo>
                    <a:pt x="1739465" y="1340176"/>
                  </a:lnTo>
                  <a:cubicBezTo>
                    <a:pt x="1739465" y="1343906"/>
                    <a:pt x="1737982" y="1347484"/>
                    <a:pt x="1735344" y="1350122"/>
                  </a:cubicBezTo>
                  <a:cubicBezTo>
                    <a:pt x="1732707" y="1352760"/>
                    <a:pt x="1729129" y="1354242"/>
                    <a:pt x="1725398" y="1354242"/>
                  </a:cubicBezTo>
                  <a:lnTo>
                    <a:pt x="14067" y="1354242"/>
                  </a:lnTo>
                  <a:cubicBezTo>
                    <a:pt x="10336" y="1354242"/>
                    <a:pt x="6758" y="1352760"/>
                    <a:pt x="4120" y="1350122"/>
                  </a:cubicBezTo>
                  <a:cubicBezTo>
                    <a:pt x="1482" y="1347484"/>
                    <a:pt x="0" y="1343906"/>
                    <a:pt x="0" y="1340176"/>
                  </a:cubicBezTo>
                  <a:lnTo>
                    <a:pt x="0" y="14067"/>
                  </a:lnTo>
                  <a:cubicBezTo>
                    <a:pt x="0" y="10336"/>
                    <a:pt x="1482" y="6758"/>
                    <a:pt x="4120" y="4120"/>
                  </a:cubicBezTo>
                  <a:cubicBezTo>
                    <a:pt x="6758" y="1482"/>
                    <a:pt x="10336" y="0"/>
                    <a:pt x="14067" y="0"/>
                  </a:cubicBezTo>
                  <a:close/>
                </a:path>
              </a:pathLst>
            </a:custGeom>
            <a:solidFill>
              <a:srgbClr val="003884"/>
            </a:solidFill>
          </p:spPr>
        </p:sp>
        <p:sp>
          <p:nvSpPr>
            <p:cNvPr name="TextBox 36" id="36"/>
            <p:cNvSpPr txBox="true"/>
            <p:nvPr/>
          </p:nvSpPr>
          <p:spPr>
            <a:xfrm>
              <a:off x="0" y="-47625"/>
              <a:ext cx="1739464" cy="1401867"/>
            </a:xfrm>
            <a:prstGeom prst="rect">
              <a:avLst/>
            </a:prstGeom>
          </p:spPr>
          <p:txBody>
            <a:bodyPr anchor="ctr" rtlCol="false" tIns="50800" lIns="50800" bIns="50800" rIns="50800"/>
            <a:lstStyle/>
            <a:p>
              <a:pPr algn="ctr">
                <a:lnSpc>
                  <a:spcPts val="2608"/>
                </a:lnSpc>
              </a:pPr>
            </a:p>
          </p:txBody>
        </p:sp>
      </p:grpSp>
      <p:sp>
        <p:nvSpPr>
          <p:cNvPr name="Freeform 37" id="37"/>
          <p:cNvSpPr/>
          <p:nvPr/>
        </p:nvSpPr>
        <p:spPr>
          <a:xfrm flipH="false" flipV="false" rot="0">
            <a:off x="314093" y="1991874"/>
            <a:ext cx="10963713" cy="5225307"/>
          </a:xfrm>
          <a:custGeom>
            <a:avLst/>
            <a:gdLst/>
            <a:ahLst/>
            <a:cxnLst/>
            <a:rect r="r" b="b" t="t" l="l"/>
            <a:pathLst>
              <a:path h="5225307" w="10963713">
                <a:moveTo>
                  <a:pt x="0" y="0"/>
                </a:moveTo>
                <a:lnTo>
                  <a:pt x="10963713" y="0"/>
                </a:lnTo>
                <a:lnTo>
                  <a:pt x="10963713" y="5225306"/>
                </a:lnTo>
                <a:lnTo>
                  <a:pt x="0" y="5225306"/>
                </a:lnTo>
                <a:lnTo>
                  <a:pt x="0" y="0"/>
                </a:lnTo>
                <a:close/>
              </a:path>
            </a:pathLst>
          </a:custGeom>
          <a:blipFill>
            <a:blip r:embed="rId2"/>
            <a:stretch>
              <a:fillRect l="0" t="-1234" r="0" b="-1234"/>
            </a:stretch>
          </a:blipFill>
        </p:spPr>
      </p:sp>
      <p:sp>
        <p:nvSpPr>
          <p:cNvPr name="TextBox 38" id="38"/>
          <p:cNvSpPr txBox="true"/>
          <p:nvPr/>
        </p:nvSpPr>
        <p:spPr>
          <a:xfrm rot="0">
            <a:off x="835666" y="166402"/>
            <a:ext cx="13899071"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EXPLORATORY DATA ANALYSIS</a:t>
            </a:r>
          </a:p>
        </p:txBody>
      </p:sp>
      <p:sp>
        <p:nvSpPr>
          <p:cNvPr name="TextBox 39" id="39"/>
          <p:cNvSpPr txBox="true"/>
          <p:nvPr/>
        </p:nvSpPr>
        <p:spPr>
          <a:xfrm rot="0">
            <a:off x="11772259" y="1717500"/>
            <a:ext cx="6201648" cy="4801870"/>
          </a:xfrm>
          <a:prstGeom prst="rect">
            <a:avLst/>
          </a:prstGeom>
        </p:spPr>
        <p:txBody>
          <a:bodyPr anchor="t" rtlCol="false" tIns="0" lIns="0" bIns="0" rIns="0">
            <a:spAutoFit/>
          </a:bodyPr>
          <a:lstStyle/>
          <a:p>
            <a:pPr algn="ctr">
              <a:lnSpc>
                <a:spcPts val="3899"/>
              </a:lnSpc>
            </a:pPr>
            <a:r>
              <a:rPr lang="en-US" b="true" sz="2999" u="sng">
                <a:solidFill>
                  <a:srgbClr val="FFFFFF"/>
                </a:solidFill>
                <a:latin typeface="IBM Plex Sans Bold"/>
                <a:ea typeface="IBM Plex Sans Bold"/>
                <a:cs typeface="IBM Plex Sans Bold"/>
                <a:sym typeface="IBM Plex Sans Bold"/>
              </a:rPr>
              <a:t>FEATURE IMPORTANCE USING RANDOMFOREST:</a:t>
            </a:r>
          </a:p>
          <a:p>
            <a:pPr algn="ctr">
              <a:lnSpc>
                <a:spcPts val="1560"/>
              </a:lnSpc>
            </a:pPr>
          </a:p>
          <a:p>
            <a:pPr algn="ctr">
              <a:lnSpc>
                <a:spcPts val="3639"/>
              </a:lnSpc>
              <a:spcBef>
                <a:spcPct val="0"/>
              </a:spcBef>
            </a:pPr>
            <a:r>
              <a:rPr lang="en-US" b="true" sz="2799">
                <a:solidFill>
                  <a:srgbClr val="FFFFFF"/>
                </a:solidFill>
                <a:latin typeface="IBM Plex Sans Bold"/>
                <a:ea typeface="IBM Plex Sans Bold"/>
                <a:cs typeface="IBM Plex Sans Bold"/>
                <a:sym typeface="IBM Plex Sans Bold"/>
              </a:rPr>
              <a:t>The plot showcases the importance of each feature in predicting health risks associated with educational risk. Features with higher importance scores indicate greater significance in determining health outcomes linked to educational risk factors. </a:t>
            </a:r>
          </a:p>
        </p:txBody>
      </p:sp>
      <p:grpSp>
        <p:nvGrpSpPr>
          <p:cNvPr name="Group 40" id="40"/>
          <p:cNvGrpSpPr/>
          <p:nvPr/>
        </p:nvGrpSpPr>
        <p:grpSpPr>
          <a:xfrm rot="0">
            <a:off x="203044" y="7693430"/>
            <a:ext cx="17881913" cy="1870698"/>
            <a:chOff x="0" y="0"/>
            <a:chExt cx="4709640" cy="492694"/>
          </a:xfrm>
        </p:grpSpPr>
        <p:sp>
          <p:nvSpPr>
            <p:cNvPr name="Freeform 41" id="41"/>
            <p:cNvSpPr/>
            <p:nvPr/>
          </p:nvSpPr>
          <p:spPr>
            <a:xfrm flipH="false" flipV="false" rot="0">
              <a:off x="0" y="0"/>
              <a:ext cx="4709640" cy="492694"/>
            </a:xfrm>
            <a:custGeom>
              <a:avLst/>
              <a:gdLst/>
              <a:ahLst/>
              <a:cxnLst/>
              <a:rect r="r" b="b" t="t" l="l"/>
              <a:pathLst>
                <a:path h="492694" w="4709640">
                  <a:moveTo>
                    <a:pt x="5195" y="0"/>
                  </a:moveTo>
                  <a:lnTo>
                    <a:pt x="4704444" y="0"/>
                  </a:lnTo>
                  <a:cubicBezTo>
                    <a:pt x="4707313" y="0"/>
                    <a:pt x="4709640" y="2326"/>
                    <a:pt x="4709640" y="5195"/>
                  </a:cubicBezTo>
                  <a:lnTo>
                    <a:pt x="4709640" y="487499"/>
                  </a:lnTo>
                  <a:cubicBezTo>
                    <a:pt x="4709640" y="490368"/>
                    <a:pt x="4707313" y="492694"/>
                    <a:pt x="4704444" y="492694"/>
                  </a:cubicBezTo>
                  <a:lnTo>
                    <a:pt x="5195" y="492694"/>
                  </a:lnTo>
                  <a:cubicBezTo>
                    <a:pt x="2326" y="492694"/>
                    <a:pt x="0" y="490368"/>
                    <a:pt x="0" y="487499"/>
                  </a:cubicBezTo>
                  <a:lnTo>
                    <a:pt x="0" y="5195"/>
                  </a:lnTo>
                  <a:cubicBezTo>
                    <a:pt x="0" y="2326"/>
                    <a:pt x="2326" y="0"/>
                    <a:pt x="5195" y="0"/>
                  </a:cubicBezTo>
                  <a:close/>
                </a:path>
              </a:pathLst>
            </a:custGeom>
            <a:solidFill>
              <a:srgbClr val="003884"/>
            </a:solidFill>
          </p:spPr>
        </p:sp>
        <p:sp>
          <p:nvSpPr>
            <p:cNvPr name="TextBox 42" id="42"/>
            <p:cNvSpPr txBox="true"/>
            <p:nvPr/>
          </p:nvSpPr>
          <p:spPr>
            <a:xfrm>
              <a:off x="0" y="-47625"/>
              <a:ext cx="4709640" cy="540319"/>
            </a:xfrm>
            <a:prstGeom prst="rect">
              <a:avLst/>
            </a:prstGeom>
          </p:spPr>
          <p:txBody>
            <a:bodyPr anchor="ctr" rtlCol="false" tIns="50800" lIns="50800" bIns="50800" rIns="50800"/>
            <a:lstStyle/>
            <a:p>
              <a:pPr algn="ctr">
                <a:lnSpc>
                  <a:spcPts val="2608"/>
                </a:lnSpc>
              </a:pPr>
            </a:p>
          </p:txBody>
        </p:sp>
      </p:grpSp>
      <p:sp>
        <p:nvSpPr>
          <p:cNvPr name="TextBox 43" id="43"/>
          <p:cNvSpPr txBox="true"/>
          <p:nvPr/>
        </p:nvSpPr>
        <p:spPr>
          <a:xfrm rot="0">
            <a:off x="314093" y="7932184"/>
            <a:ext cx="17659814" cy="1364615"/>
          </a:xfrm>
          <a:prstGeom prst="rect">
            <a:avLst/>
          </a:prstGeom>
        </p:spPr>
        <p:txBody>
          <a:bodyPr anchor="t" rtlCol="false" tIns="0" lIns="0" bIns="0" rIns="0">
            <a:spAutoFit/>
          </a:bodyPr>
          <a:lstStyle/>
          <a:p>
            <a:pPr algn="ctr">
              <a:lnSpc>
                <a:spcPts val="3639"/>
              </a:lnSpc>
              <a:spcBef>
                <a:spcPct val="0"/>
              </a:spcBef>
            </a:pPr>
            <a:r>
              <a:rPr lang="en-US" b="true" sz="2799">
                <a:solidFill>
                  <a:srgbClr val="FFFFFF"/>
                </a:solidFill>
                <a:latin typeface="IBM Plex Sans Bold"/>
                <a:ea typeface="IBM Plex Sans Bold"/>
                <a:cs typeface="IBM Plex Sans Bold"/>
                <a:sym typeface="IBM Plex Sans Bold"/>
              </a:rPr>
              <a:t>Understanding these influential features can inform targeted interventions aimed at addressing health disparities stemming from educational challenges, potentially leading to improved health outcomes and well-being among at-risk populations.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1376" y="9738128"/>
            <a:ext cx="36217504" cy="2007530"/>
            <a:chOff x="0" y="0"/>
            <a:chExt cx="48290005" cy="2676707"/>
          </a:xfrm>
        </p:grpSpPr>
        <p:grpSp>
          <p:nvGrpSpPr>
            <p:cNvPr name="Group 3" id="3"/>
            <p:cNvGrpSpPr/>
            <p:nvPr/>
          </p:nvGrpSpPr>
          <p:grpSpPr>
            <a:xfrm rot="-10800000">
              <a:off x="24145003" y="204466"/>
              <a:ext cx="24145003" cy="2370007"/>
              <a:chOff x="0" y="0"/>
              <a:chExt cx="4359236" cy="427891"/>
            </a:xfrm>
          </p:grpSpPr>
          <p:sp>
            <p:nvSpPr>
              <p:cNvPr name="Freeform 4" id="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5" id="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24876995" y="0"/>
              <a:ext cx="22681018" cy="2370007"/>
              <a:chOff x="0" y="0"/>
              <a:chExt cx="4094922" cy="427891"/>
            </a:xfrm>
          </p:grpSpPr>
          <p:sp>
            <p:nvSpPr>
              <p:cNvPr name="Freeform 7" id="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9" id="9"/>
            <p:cNvGrpSpPr/>
            <p:nvPr/>
          </p:nvGrpSpPr>
          <p:grpSpPr>
            <a:xfrm rot="0">
              <a:off x="0" y="102233"/>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731992" y="306699"/>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
        <p:nvSpPr>
          <p:cNvPr name="TextBox 15" id="15"/>
          <p:cNvSpPr txBox="true"/>
          <p:nvPr/>
        </p:nvSpPr>
        <p:spPr>
          <a:xfrm rot="0">
            <a:off x="835666" y="166402"/>
            <a:ext cx="5112770" cy="935991"/>
          </a:xfrm>
          <a:prstGeom prst="rect">
            <a:avLst/>
          </a:prstGeom>
        </p:spPr>
        <p:txBody>
          <a:bodyPr anchor="t" rtlCol="false" tIns="0" lIns="0" bIns="0" rIns="0">
            <a:spAutoFit/>
          </a:bodyPr>
          <a:lstStyle/>
          <a:p>
            <a:pPr algn="l">
              <a:lnSpc>
                <a:spcPts val="7539"/>
              </a:lnSpc>
              <a:spcBef>
                <a:spcPct val="0"/>
              </a:spcBef>
            </a:pPr>
            <a:r>
              <a:rPr lang="en-US" b="true" sz="5799">
                <a:solidFill>
                  <a:srgbClr val="FFFFFF"/>
                </a:solidFill>
                <a:latin typeface="Montserrat Classic Bold"/>
                <a:ea typeface="Montserrat Classic Bold"/>
                <a:cs typeface="Montserrat Classic Bold"/>
                <a:sym typeface="Montserrat Classic Bold"/>
              </a:rPr>
              <a:t>OBJECTIVE 1</a:t>
            </a:r>
          </a:p>
        </p:txBody>
      </p:sp>
      <p:grpSp>
        <p:nvGrpSpPr>
          <p:cNvPr name="Group 16" id="16"/>
          <p:cNvGrpSpPr/>
          <p:nvPr/>
        </p:nvGrpSpPr>
        <p:grpSpPr>
          <a:xfrm rot="0">
            <a:off x="-14911376" y="9738128"/>
            <a:ext cx="36217504" cy="2007530"/>
            <a:chOff x="0" y="0"/>
            <a:chExt cx="48290005" cy="2676707"/>
          </a:xfrm>
        </p:grpSpPr>
        <p:grpSp>
          <p:nvGrpSpPr>
            <p:cNvPr name="Group 17" id="17"/>
            <p:cNvGrpSpPr/>
            <p:nvPr/>
          </p:nvGrpSpPr>
          <p:grpSpPr>
            <a:xfrm rot="-10800000">
              <a:off x="24145003" y="204466"/>
              <a:ext cx="24145003" cy="2370007"/>
              <a:chOff x="0" y="0"/>
              <a:chExt cx="4359236" cy="427891"/>
            </a:xfrm>
          </p:grpSpPr>
          <p:sp>
            <p:nvSpPr>
              <p:cNvPr name="Freeform 18" id="18"/>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9" id="19"/>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10800000">
              <a:off x="24876995" y="0"/>
              <a:ext cx="22681018" cy="2370007"/>
              <a:chOff x="0" y="0"/>
              <a:chExt cx="4094922" cy="427891"/>
            </a:xfrm>
          </p:grpSpPr>
          <p:sp>
            <p:nvSpPr>
              <p:cNvPr name="Freeform 21" id="21"/>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2" id="22"/>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23" id="23"/>
            <p:cNvGrpSpPr/>
            <p:nvPr/>
          </p:nvGrpSpPr>
          <p:grpSpPr>
            <a:xfrm rot="0">
              <a:off x="0" y="102233"/>
              <a:ext cx="24145003" cy="2370007"/>
              <a:chOff x="0" y="0"/>
              <a:chExt cx="4359236" cy="427891"/>
            </a:xfrm>
          </p:grpSpPr>
          <p:sp>
            <p:nvSpPr>
              <p:cNvPr name="Freeform 24" id="24"/>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25" id="25"/>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0">
              <a:off x="731992" y="306699"/>
              <a:ext cx="22681018" cy="2370007"/>
              <a:chOff x="0" y="0"/>
              <a:chExt cx="4094922" cy="427891"/>
            </a:xfrm>
          </p:grpSpPr>
          <p:sp>
            <p:nvSpPr>
              <p:cNvPr name="Freeform 27" id="27"/>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8" id="28"/>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grpSp>
        <p:nvGrpSpPr>
          <p:cNvPr name="Group 29" id="29"/>
          <p:cNvGrpSpPr/>
          <p:nvPr/>
        </p:nvGrpSpPr>
        <p:grpSpPr>
          <a:xfrm rot="0">
            <a:off x="-728199" y="-41875"/>
            <a:ext cx="18388012" cy="1459960"/>
            <a:chOff x="0" y="0"/>
            <a:chExt cx="4426461" cy="351449"/>
          </a:xfrm>
        </p:grpSpPr>
        <p:sp>
          <p:nvSpPr>
            <p:cNvPr name="Freeform 30" id="30"/>
            <p:cNvSpPr/>
            <p:nvPr/>
          </p:nvSpPr>
          <p:spPr>
            <a:xfrm flipH="false" flipV="false" rot="0">
              <a:off x="0" y="0"/>
              <a:ext cx="4426461" cy="351449"/>
            </a:xfrm>
            <a:custGeom>
              <a:avLst/>
              <a:gdLst/>
              <a:ahLst/>
              <a:cxnLst/>
              <a:rect r="r" b="b" t="t" l="l"/>
              <a:pathLst>
                <a:path h="351449" w="4426461">
                  <a:moveTo>
                    <a:pt x="4223261" y="0"/>
                  </a:moveTo>
                  <a:lnTo>
                    <a:pt x="0" y="0"/>
                  </a:lnTo>
                  <a:lnTo>
                    <a:pt x="0" y="351449"/>
                  </a:lnTo>
                  <a:lnTo>
                    <a:pt x="4223261" y="351449"/>
                  </a:lnTo>
                  <a:lnTo>
                    <a:pt x="4426461" y="175725"/>
                  </a:lnTo>
                  <a:lnTo>
                    <a:pt x="4223261" y="0"/>
                  </a:lnTo>
                  <a:close/>
                </a:path>
              </a:pathLst>
            </a:custGeom>
            <a:solidFill>
              <a:srgbClr val="003884">
                <a:alpha val="53725"/>
              </a:srgbClr>
            </a:solidFill>
          </p:spPr>
        </p:sp>
        <p:sp>
          <p:nvSpPr>
            <p:cNvPr name="TextBox 31" id="31"/>
            <p:cNvSpPr txBox="true"/>
            <p:nvPr/>
          </p:nvSpPr>
          <p:spPr>
            <a:xfrm>
              <a:off x="0" y="-28575"/>
              <a:ext cx="4312161" cy="380024"/>
            </a:xfrm>
            <a:prstGeom prst="rect">
              <a:avLst/>
            </a:prstGeom>
          </p:spPr>
          <p:txBody>
            <a:bodyPr anchor="ctr" rtlCol="false" tIns="50800" lIns="50800" bIns="50800" rIns="50800"/>
            <a:lstStyle/>
            <a:p>
              <a:pPr algn="ctr">
                <a:lnSpc>
                  <a:spcPts val="3639"/>
                </a:lnSpc>
              </a:pPr>
            </a:p>
          </p:txBody>
        </p:sp>
      </p:grpSp>
      <p:grpSp>
        <p:nvGrpSpPr>
          <p:cNvPr name="Group 32" id="32"/>
          <p:cNvGrpSpPr/>
          <p:nvPr/>
        </p:nvGrpSpPr>
        <p:grpSpPr>
          <a:xfrm rot="0">
            <a:off x="-466725" y="0"/>
            <a:ext cx="17057783" cy="1411934"/>
            <a:chOff x="0" y="0"/>
            <a:chExt cx="4106241" cy="339888"/>
          </a:xfrm>
        </p:grpSpPr>
        <p:sp>
          <p:nvSpPr>
            <p:cNvPr name="Freeform 33" id="33"/>
            <p:cNvSpPr/>
            <p:nvPr/>
          </p:nvSpPr>
          <p:spPr>
            <a:xfrm flipH="false" flipV="false" rot="0">
              <a:off x="0" y="0"/>
              <a:ext cx="4106241" cy="339888"/>
            </a:xfrm>
            <a:custGeom>
              <a:avLst/>
              <a:gdLst/>
              <a:ahLst/>
              <a:cxnLst/>
              <a:rect r="r" b="b" t="t" l="l"/>
              <a:pathLst>
                <a:path h="339888" w="4106241">
                  <a:moveTo>
                    <a:pt x="3903041" y="0"/>
                  </a:moveTo>
                  <a:lnTo>
                    <a:pt x="0" y="0"/>
                  </a:lnTo>
                  <a:lnTo>
                    <a:pt x="0" y="339888"/>
                  </a:lnTo>
                  <a:lnTo>
                    <a:pt x="3903041" y="339888"/>
                  </a:lnTo>
                  <a:lnTo>
                    <a:pt x="4106241" y="169944"/>
                  </a:lnTo>
                  <a:lnTo>
                    <a:pt x="3903041" y="0"/>
                  </a:lnTo>
                  <a:close/>
                </a:path>
              </a:pathLst>
            </a:custGeom>
            <a:solidFill>
              <a:srgbClr val="003884"/>
            </a:solidFill>
          </p:spPr>
        </p:sp>
        <p:sp>
          <p:nvSpPr>
            <p:cNvPr name="TextBox 34" id="34"/>
            <p:cNvSpPr txBox="true"/>
            <p:nvPr/>
          </p:nvSpPr>
          <p:spPr>
            <a:xfrm>
              <a:off x="0" y="-57150"/>
              <a:ext cx="3991941" cy="397038"/>
            </a:xfrm>
            <a:prstGeom prst="rect">
              <a:avLst/>
            </a:prstGeom>
          </p:spPr>
          <p:txBody>
            <a:bodyPr anchor="ctr" rtlCol="false" tIns="50800" lIns="50800" bIns="50800" rIns="50800"/>
            <a:lstStyle/>
            <a:p>
              <a:pPr algn="ctr">
                <a:lnSpc>
                  <a:spcPts val="7539"/>
                </a:lnSpc>
              </a:pPr>
            </a:p>
          </p:txBody>
        </p:sp>
      </p:grpSp>
      <p:sp>
        <p:nvSpPr>
          <p:cNvPr name="Freeform 35" id="35"/>
          <p:cNvSpPr/>
          <p:nvPr/>
        </p:nvSpPr>
        <p:spPr>
          <a:xfrm flipH="false" flipV="false" rot="0">
            <a:off x="216636" y="1960056"/>
            <a:ext cx="7395769" cy="3751477"/>
          </a:xfrm>
          <a:custGeom>
            <a:avLst/>
            <a:gdLst/>
            <a:ahLst/>
            <a:cxnLst/>
            <a:rect r="r" b="b" t="t" l="l"/>
            <a:pathLst>
              <a:path h="3751477" w="7395769">
                <a:moveTo>
                  <a:pt x="0" y="0"/>
                </a:moveTo>
                <a:lnTo>
                  <a:pt x="7395770" y="0"/>
                </a:lnTo>
                <a:lnTo>
                  <a:pt x="7395770" y="3751477"/>
                </a:lnTo>
                <a:lnTo>
                  <a:pt x="0" y="3751477"/>
                </a:lnTo>
                <a:lnTo>
                  <a:pt x="0" y="0"/>
                </a:lnTo>
                <a:close/>
              </a:path>
            </a:pathLst>
          </a:custGeom>
          <a:blipFill>
            <a:blip r:embed="rId2"/>
            <a:stretch>
              <a:fillRect l="0" t="0" r="0" b="0"/>
            </a:stretch>
          </a:blipFill>
        </p:spPr>
      </p:sp>
      <p:sp>
        <p:nvSpPr>
          <p:cNvPr name="Freeform 36" id="36"/>
          <p:cNvSpPr/>
          <p:nvPr/>
        </p:nvSpPr>
        <p:spPr>
          <a:xfrm flipH="false" flipV="false" rot="0">
            <a:off x="8062167" y="1721313"/>
            <a:ext cx="9597647" cy="4228963"/>
          </a:xfrm>
          <a:custGeom>
            <a:avLst/>
            <a:gdLst/>
            <a:ahLst/>
            <a:cxnLst/>
            <a:rect r="r" b="b" t="t" l="l"/>
            <a:pathLst>
              <a:path h="4228963" w="9597647">
                <a:moveTo>
                  <a:pt x="0" y="0"/>
                </a:moveTo>
                <a:lnTo>
                  <a:pt x="9597647" y="0"/>
                </a:lnTo>
                <a:lnTo>
                  <a:pt x="9597647" y="4228963"/>
                </a:lnTo>
                <a:lnTo>
                  <a:pt x="0" y="4228963"/>
                </a:lnTo>
                <a:lnTo>
                  <a:pt x="0" y="0"/>
                </a:lnTo>
                <a:close/>
              </a:path>
            </a:pathLst>
          </a:custGeom>
          <a:blipFill>
            <a:blip r:embed="rId3"/>
            <a:stretch>
              <a:fillRect l="0" t="0" r="0" b="0"/>
            </a:stretch>
          </a:blipFill>
        </p:spPr>
      </p:sp>
      <p:sp>
        <p:nvSpPr>
          <p:cNvPr name="TextBox 37" id="37"/>
          <p:cNvSpPr txBox="true"/>
          <p:nvPr/>
        </p:nvSpPr>
        <p:spPr>
          <a:xfrm rot="0">
            <a:off x="662870" y="321660"/>
            <a:ext cx="13899071"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Montserrat Classic Bold"/>
                <a:ea typeface="Montserrat Classic Bold"/>
                <a:cs typeface="Montserrat Classic Bold"/>
                <a:sym typeface="Montserrat Classic Bold"/>
              </a:rPr>
              <a:t>ANALYSIS OF STANDARDISED SURVEYS USING NLP</a:t>
            </a:r>
          </a:p>
        </p:txBody>
      </p:sp>
      <p:grpSp>
        <p:nvGrpSpPr>
          <p:cNvPr name="Group 38" id="38"/>
          <p:cNvGrpSpPr/>
          <p:nvPr/>
        </p:nvGrpSpPr>
        <p:grpSpPr>
          <a:xfrm rot="0">
            <a:off x="216636" y="5982365"/>
            <a:ext cx="7845530" cy="3498864"/>
            <a:chOff x="0" y="0"/>
            <a:chExt cx="2066313" cy="921511"/>
          </a:xfrm>
        </p:grpSpPr>
        <p:sp>
          <p:nvSpPr>
            <p:cNvPr name="Freeform 39" id="39"/>
            <p:cNvSpPr/>
            <p:nvPr/>
          </p:nvSpPr>
          <p:spPr>
            <a:xfrm flipH="false" flipV="false" rot="0">
              <a:off x="0" y="0"/>
              <a:ext cx="2066312" cy="921511"/>
            </a:xfrm>
            <a:custGeom>
              <a:avLst/>
              <a:gdLst/>
              <a:ahLst/>
              <a:cxnLst/>
              <a:rect r="r" b="b" t="t" l="l"/>
              <a:pathLst>
                <a:path h="921511" w="2066312">
                  <a:moveTo>
                    <a:pt x="11842" y="0"/>
                  </a:moveTo>
                  <a:lnTo>
                    <a:pt x="2054471" y="0"/>
                  </a:lnTo>
                  <a:cubicBezTo>
                    <a:pt x="2061011" y="0"/>
                    <a:pt x="2066312" y="5302"/>
                    <a:pt x="2066312" y="11842"/>
                  </a:cubicBezTo>
                  <a:lnTo>
                    <a:pt x="2066312" y="909670"/>
                  </a:lnTo>
                  <a:cubicBezTo>
                    <a:pt x="2066312" y="916210"/>
                    <a:pt x="2061011" y="921511"/>
                    <a:pt x="2054471" y="921511"/>
                  </a:cubicBezTo>
                  <a:lnTo>
                    <a:pt x="11842" y="921511"/>
                  </a:lnTo>
                  <a:cubicBezTo>
                    <a:pt x="5302" y="921511"/>
                    <a:pt x="0" y="916210"/>
                    <a:pt x="0" y="909670"/>
                  </a:cubicBezTo>
                  <a:lnTo>
                    <a:pt x="0" y="11842"/>
                  </a:lnTo>
                  <a:cubicBezTo>
                    <a:pt x="0" y="5302"/>
                    <a:pt x="5302" y="0"/>
                    <a:pt x="11842" y="0"/>
                  </a:cubicBezTo>
                  <a:close/>
                </a:path>
              </a:pathLst>
            </a:custGeom>
            <a:solidFill>
              <a:srgbClr val="003884"/>
            </a:solidFill>
          </p:spPr>
        </p:sp>
        <p:sp>
          <p:nvSpPr>
            <p:cNvPr name="TextBox 40" id="40"/>
            <p:cNvSpPr txBox="true"/>
            <p:nvPr/>
          </p:nvSpPr>
          <p:spPr>
            <a:xfrm>
              <a:off x="0" y="-47625"/>
              <a:ext cx="2066313" cy="969136"/>
            </a:xfrm>
            <a:prstGeom prst="rect">
              <a:avLst/>
            </a:prstGeom>
          </p:spPr>
          <p:txBody>
            <a:bodyPr anchor="ctr" rtlCol="false" tIns="50800" lIns="50800" bIns="50800" rIns="50800"/>
            <a:lstStyle/>
            <a:p>
              <a:pPr algn="ctr">
                <a:lnSpc>
                  <a:spcPts val="2608"/>
                </a:lnSpc>
              </a:pPr>
            </a:p>
          </p:txBody>
        </p:sp>
      </p:grpSp>
      <p:sp>
        <p:nvSpPr>
          <p:cNvPr name="TextBox 41" id="41"/>
          <p:cNvSpPr txBox="true"/>
          <p:nvPr/>
        </p:nvSpPr>
        <p:spPr>
          <a:xfrm rot="0">
            <a:off x="536075" y="6349402"/>
            <a:ext cx="7206653" cy="2736215"/>
          </a:xfrm>
          <a:prstGeom prst="rect">
            <a:avLst/>
          </a:prstGeom>
        </p:spPr>
        <p:txBody>
          <a:bodyPr anchor="t" rtlCol="false" tIns="0" lIns="0" bIns="0" rIns="0">
            <a:spAutoFit/>
          </a:bodyPr>
          <a:lstStyle/>
          <a:p>
            <a:pPr algn="ctr">
              <a:lnSpc>
                <a:spcPts val="3639"/>
              </a:lnSpc>
            </a:pPr>
            <a:r>
              <a:rPr lang="en-US" b="true" sz="2799">
                <a:solidFill>
                  <a:srgbClr val="FFFFFF"/>
                </a:solidFill>
                <a:latin typeface="IBM Plex Sans Bold"/>
                <a:ea typeface="IBM Plex Sans Bold"/>
                <a:cs typeface="IBM Plex Sans Bold"/>
                <a:sym typeface="IBM Plex Sans Bold"/>
              </a:rPr>
              <a:t>Created a word cloud to visualize the most prevalent risk categories identified from three standardized PDF questionnaires. The size of each word reflects its frequency in the questions, offering insight into the most common risks.</a:t>
            </a:r>
          </a:p>
        </p:txBody>
      </p:sp>
      <p:grpSp>
        <p:nvGrpSpPr>
          <p:cNvPr name="Group 42" id="42"/>
          <p:cNvGrpSpPr/>
          <p:nvPr/>
        </p:nvGrpSpPr>
        <p:grpSpPr>
          <a:xfrm rot="0">
            <a:off x="8895831" y="5982365"/>
            <a:ext cx="9069059" cy="3498864"/>
            <a:chOff x="0" y="0"/>
            <a:chExt cx="2388559" cy="921511"/>
          </a:xfrm>
        </p:grpSpPr>
        <p:sp>
          <p:nvSpPr>
            <p:cNvPr name="Freeform 43" id="43"/>
            <p:cNvSpPr/>
            <p:nvPr/>
          </p:nvSpPr>
          <p:spPr>
            <a:xfrm flipH="false" flipV="false" rot="0">
              <a:off x="0" y="0"/>
              <a:ext cx="2388559" cy="921511"/>
            </a:xfrm>
            <a:custGeom>
              <a:avLst/>
              <a:gdLst/>
              <a:ahLst/>
              <a:cxnLst/>
              <a:rect r="r" b="b" t="t" l="l"/>
              <a:pathLst>
                <a:path h="921511" w="2388559">
                  <a:moveTo>
                    <a:pt x="10244" y="0"/>
                  </a:moveTo>
                  <a:lnTo>
                    <a:pt x="2378315" y="0"/>
                  </a:lnTo>
                  <a:cubicBezTo>
                    <a:pt x="2381032" y="0"/>
                    <a:pt x="2383637" y="1079"/>
                    <a:pt x="2385558" y="3000"/>
                  </a:cubicBezTo>
                  <a:cubicBezTo>
                    <a:pt x="2387480" y="4921"/>
                    <a:pt x="2388559" y="7527"/>
                    <a:pt x="2388559" y="10244"/>
                  </a:cubicBezTo>
                  <a:lnTo>
                    <a:pt x="2388559" y="911268"/>
                  </a:lnTo>
                  <a:cubicBezTo>
                    <a:pt x="2388559" y="916925"/>
                    <a:pt x="2383973" y="921511"/>
                    <a:pt x="2378315" y="921511"/>
                  </a:cubicBezTo>
                  <a:lnTo>
                    <a:pt x="10244" y="921511"/>
                  </a:lnTo>
                  <a:cubicBezTo>
                    <a:pt x="7527" y="921511"/>
                    <a:pt x="4921" y="920432"/>
                    <a:pt x="3000" y="918511"/>
                  </a:cubicBezTo>
                  <a:cubicBezTo>
                    <a:pt x="1079" y="916590"/>
                    <a:pt x="0" y="913984"/>
                    <a:pt x="0" y="911268"/>
                  </a:cubicBezTo>
                  <a:lnTo>
                    <a:pt x="0" y="10244"/>
                  </a:lnTo>
                  <a:cubicBezTo>
                    <a:pt x="0" y="4586"/>
                    <a:pt x="4586" y="0"/>
                    <a:pt x="10244" y="0"/>
                  </a:cubicBezTo>
                  <a:close/>
                </a:path>
              </a:pathLst>
            </a:custGeom>
            <a:solidFill>
              <a:srgbClr val="003884"/>
            </a:solidFill>
          </p:spPr>
        </p:sp>
        <p:sp>
          <p:nvSpPr>
            <p:cNvPr name="TextBox 44" id="44"/>
            <p:cNvSpPr txBox="true"/>
            <p:nvPr/>
          </p:nvSpPr>
          <p:spPr>
            <a:xfrm>
              <a:off x="0" y="-47625"/>
              <a:ext cx="2388559" cy="969136"/>
            </a:xfrm>
            <a:prstGeom prst="rect">
              <a:avLst/>
            </a:prstGeom>
          </p:spPr>
          <p:txBody>
            <a:bodyPr anchor="ctr" rtlCol="false" tIns="50800" lIns="50800" bIns="50800" rIns="50800"/>
            <a:lstStyle/>
            <a:p>
              <a:pPr algn="ctr">
                <a:lnSpc>
                  <a:spcPts val="2608"/>
                </a:lnSpc>
              </a:pPr>
            </a:p>
          </p:txBody>
        </p:sp>
      </p:grpSp>
      <p:sp>
        <p:nvSpPr>
          <p:cNvPr name="TextBox 45" id="45"/>
          <p:cNvSpPr txBox="true"/>
          <p:nvPr/>
        </p:nvSpPr>
        <p:spPr>
          <a:xfrm rot="0">
            <a:off x="9144000" y="6979285"/>
            <a:ext cx="8490062" cy="2279015"/>
          </a:xfrm>
          <a:prstGeom prst="rect">
            <a:avLst/>
          </a:prstGeom>
        </p:spPr>
        <p:txBody>
          <a:bodyPr anchor="t" rtlCol="false" tIns="0" lIns="0" bIns="0" rIns="0">
            <a:spAutoFit/>
          </a:bodyPr>
          <a:lstStyle/>
          <a:p>
            <a:pPr algn="ctr">
              <a:lnSpc>
                <a:spcPts val="3639"/>
              </a:lnSpc>
              <a:spcBef>
                <a:spcPct val="0"/>
              </a:spcBef>
            </a:pPr>
            <a:r>
              <a:rPr lang="en-US" b="true" sz="2799">
                <a:solidFill>
                  <a:srgbClr val="FFFFFF"/>
                </a:solidFill>
                <a:latin typeface="IBM Plex Sans Bold"/>
                <a:ea typeface="IBM Plex Sans Bold"/>
                <a:cs typeface="IBM Plex Sans Bold"/>
                <a:sym typeface="IBM Plex Sans Bold"/>
              </a:rPr>
              <a:t>Extracted key terms from the questionnaires, calculated cosine similarity between each feature name and these terms, and mapped the feature names with their importance scores. Then, I sorted the feature names based on their scores.</a:t>
            </a:r>
          </a:p>
        </p:txBody>
      </p:sp>
      <p:sp>
        <p:nvSpPr>
          <p:cNvPr name="TextBox 46" id="46"/>
          <p:cNvSpPr txBox="true"/>
          <p:nvPr/>
        </p:nvSpPr>
        <p:spPr>
          <a:xfrm rot="0">
            <a:off x="8499214" y="6011073"/>
            <a:ext cx="9465677" cy="907415"/>
          </a:xfrm>
          <a:prstGeom prst="rect">
            <a:avLst/>
          </a:prstGeom>
        </p:spPr>
        <p:txBody>
          <a:bodyPr anchor="t" rtlCol="false" tIns="0" lIns="0" bIns="0" rIns="0">
            <a:spAutoFit/>
          </a:bodyPr>
          <a:lstStyle/>
          <a:p>
            <a:pPr algn="ctr">
              <a:lnSpc>
                <a:spcPts val="3639"/>
              </a:lnSpc>
              <a:spcBef>
                <a:spcPct val="0"/>
              </a:spcBef>
            </a:pPr>
            <a:r>
              <a:rPr lang="en-US" b="true" sz="2799">
                <a:solidFill>
                  <a:srgbClr val="FFFFFF"/>
                </a:solidFill>
                <a:latin typeface="IBM Plex Sans Bold"/>
                <a:ea typeface="IBM Plex Sans Bold"/>
                <a:cs typeface="IBM Plex Sans Bold"/>
                <a:sym typeface="IBM Plex Sans Bold"/>
              </a:rPr>
              <a:t> IMPORTANCE OF FEATURES BASED ON QUESTIONNAIRES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2E5FF"/>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004AAD"/>
          </a:solidFill>
        </p:spPr>
      </p:sp>
      <p:sp>
        <p:nvSpPr>
          <p:cNvPr name="Freeform 3" id="3"/>
          <p:cNvSpPr/>
          <p:nvPr/>
        </p:nvSpPr>
        <p:spPr>
          <a:xfrm flipH="false" flipV="false" rot="-10800000">
            <a:off x="-1326168" y="-3473676"/>
            <a:ext cx="33913169" cy="18101630"/>
          </a:xfrm>
          <a:custGeom>
            <a:avLst/>
            <a:gdLst/>
            <a:ahLst/>
            <a:cxnLst/>
            <a:rect r="r" b="b" t="t" l="l"/>
            <a:pathLst>
              <a:path h="18101630" w="33913169">
                <a:moveTo>
                  <a:pt x="0" y="0"/>
                </a:moveTo>
                <a:lnTo>
                  <a:pt x="33913169" y="0"/>
                </a:lnTo>
                <a:lnTo>
                  <a:pt x="33913169" y="18101630"/>
                </a:lnTo>
                <a:lnTo>
                  <a:pt x="0" y="18101630"/>
                </a:lnTo>
                <a:lnTo>
                  <a:pt x="0" y="0"/>
                </a:lnTo>
                <a:close/>
              </a:path>
            </a:pathLst>
          </a:custGeom>
          <a:blipFill>
            <a:blip r:embed="rId2"/>
            <a:stretch>
              <a:fillRect l="0" t="-43674" r="0" b="-43674"/>
            </a:stretch>
          </a:blipFill>
        </p:spPr>
      </p:sp>
      <p:sp>
        <p:nvSpPr>
          <p:cNvPr name="Freeform 4" id="4"/>
          <p:cNvSpPr/>
          <p:nvPr/>
        </p:nvSpPr>
        <p:spPr>
          <a:xfrm flipH="false" flipV="false" rot="5400000">
            <a:off x="0" y="-206392"/>
            <a:ext cx="11877080" cy="11877080"/>
          </a:xfrm>
          <a:custGeom>
            <a:avLst/>
            <a:gdLst/>
            <a:ahLst/>
            <a:cxnLst/>
            <a:rect r="r" b="b" t="t" l="l"/>
            <a:pathLst>
              <a:path h="11877080" w="11877080">
                <a:moveTo>
                  <a:pt x="0" y="0"/>
                </a:moveTo>
                <a:lnTo>
                  <a:pt x="11877080" y="0"/>
                </a:lnTo>
                <a:lnTo>
                  <a:pt x="11877080" y="11877080"/>
                </a:lnTo>
                <a:lnTo>
                  <a:pt x="0" y="118770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7131" y="3724910"/>
            <a:ext cx="9889277" cy="1484630"/>
          </a:xfrm>
          <a:prstGeom prst="rect">
            <a:avLst/>
          </a:prstGeom>
        </p:spPr>
        <p:txBody>
          <a:bodyPr anchor="t" rtlCol="false" tIns="0" lIns="0" bIns="0" rIns="0">
            <a:spAutoFit/>
          </a:bodyPr>
          <a:lstStyle/>
          <a:p>
            <a:pPr algn="ctr" marL="0" indent="0" lvl="0">
              <a:lnSpc>
                <a:spcPts val="11440"/>
              </a:lnSpc>
            </a:pPr>
            <a:r>
              <a:rPr lang="en-US" sz="10400">
                <a:solidFill>
                  <a:srgbClr val="FFFFFF"/>
                </a:solidFill>
                <a:latin typeface="IBM Plex Sans"/>
                <a:ea typeface="IBM Plex Sans"/>
                <a:cs typeface="IBM Plex Sans"/>
                <a:sym typeface="IBM Plex Sans"/>
              </a:rPr>
              <a:t>OBJECTIVE - 1</a:t>
            </a:r>
          </a:p>
        </p:txBody>
      </p:sp>
      <p:grpSp>
        <p:nvGrpSpPr>
          <p:cNvPr name="Group 6" id="6"/>
          <p:cNvGrpSpPr/>
          <p:nvPr/>
        </p:nvGrpSpPr>
        <p:grpSpPr>
          <a:xfrm rot="0">
            <a:off x="11056544" y="1472906"/>
            <a:ext cx="6202756" cy="8208466"/>
            <a:chOff x="0" y="0"/>
            <a:chExt cx="8270341" cy="10944621"/>
          </a:xfrm>
        </p:grpSpPr>
        <p:sp>
          <p:nvSpPr>
            <p:cNvPr name="Freeform 7" id="7"/>
            <p:cNvSpPr/>
            <p:nvPr/>
          </p:nvSpPr>
          <p:spPr>
            <a:xfrm flipH="false" flipV="false" rot="0">
              <a:off x="0" y="0"/>
              <a:ext cx="8270367" cy="10944657"/>
            </a:xfrm>
            <a:custGeom>
              <a:avLst/>
              <a:gdLst/>
              <a:ahLst/>
              <a:cxnLst/>
              <a:rect r="r" b="b" t="t" l="l"/>
              <a:pathLst>
                <a:path h="10944657" w="8270367">
                  <a:moveTo>
                    <a:pt x="0" y="0"/>
                  </a:moveTo>
                  <a:lnTo>
                    <a:pt x="8270367" y="0"/>
                  </a:lnTo>
                  <a:lnTo>
                    <a:pt x="8270367" y="10944657"/>
                  </a:lnTo>
                  <a:lnTo>
                    <a:pt x="0" y="10944657"/>
                  </a:lnTo>
                  <a:lnTo>
                    <a:pt x="0" y="0"/>
                  </a:lnTo>
                  <a:close/>
                </a:path>
              </a:pathLst>
            </a:custGeom>
            <a:blipFill>
              <a:blip r:embed="rId5"/>
              <a:stretch>
                <a:fillRect l="-5775" t="0" r="-5774" b="0"/>
              </a:stretch>
            </a:blipFill>
          </p:spPr>
        </p:sp>
      </p:grpSp>
      <p:grpSp>
        <p:nvGrpSpPr>
          <p:cNvPr name="Group 8" id="8"/>
          <p:cNvGrpSpPr/>
          <p:nvPr/>
        </p:nvGrpSpPr>
        <p:grpSpPr>
          <a:xfrm rot="0">
            <a:off x="-14911376" y="9738128"/>
            <a:ext cx="36217504" cy="2007530"/>
            <a:chOff x="0" y="0"/>
            <a:chExt cx="48290005" cy="2676707"/>
          </a:xfrm>
        </p:grpSpPr>
        <p:grpSp>
          <p:nvGrpSpPr>
            <p:cNvPr name="Group 9" id="9"/>
            <p:cNvGrpSpPr/>
            <p:nvPr/>
          </p:nvGrpSpPr>
          <p:grpSpPr>
            <a:xfrm rot="-10800000">
              <a:off x="24145003" y="204466"/>
              <a:ext cx="24145003" cy="2370007"/>
              <a:chOff x="0" y="0"/>
              <a:chExt cx="4359236" cy="427891"/>
            </a:xfrm>
          </p:grpSpPr>
          <p:sp>
            <p:nvSpPr>
              <p:cNvPr name="Freeform 10" id="10"/>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1" id="11"/>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24876995" y="0"/>
              <a:ext cx="22681018" cy="2370007"/>
              <a:chOff x="0" y="0"/>
              <a:chExt cx="4094922" cy="427891"/>
            </a:xfrm>
          </p:grpSpPr>
          <p:sp>
            <p:nvSpPr>
              <p:cNvPr name="Freeform 13" id="13"/>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14" id="14"/>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nvGrpSpPr>
            <p:cNvPr name="Group 15" id="15"/>
            <p:cNvGrpSpPr/>
            <p:nvPr/>
          </p:nvGrpSpPr>
          <p:grpSpPr>
            <a:xfrm rot="0">
              <a:off x="0" y="102233"/>
              <a:ext cx="24145003" cy="2370007"/>
              <a:chOff x="0" y="0"/>
              <a:chExt cx="4359236" cy="427891"/>
            </a:xfrm>
          </p:grpSpPr>
          <p:sp>
            <p:nvSpPr>
              <p:cNvPr name="Freeform 16" id="16"/>
              <p:cNvSpPr/>
              <p:nvPr/>
            </p:nvSpPr>
            <p:spPr>
              <a:xfrm flipH="false" flipV="false" rot="0">
                <a:off x="0" y="0"/>
                <a:ext cx="4359235" cy="427891"/>
              </a:xfrm>
              <a:custGeom>
                <a:avLst/>
                <a:gdLst/>
                <a:ahLst/>
                <a:cxnLst/>
                <a:rect r="r" b="b" t="t" l="l"/>
                <a:pathLst>
                  <a:path h="427891" w="4359235">
                    <a:moveTo>
                      <a:pt x="4156035" y="0"/>
                    </a:moveTo>
                    <a:lnTo>
                      <a:pt x="0" y="0"/>
                    </a:lnTo>
                    <a:lnTo>
                      <a:pt x="0" y="427891"/>
                    </a:lnTo>
                    <a:lnTo>
                      <a:pt x="4156035" y="427891"/>
                    </a:lnTo>
                    <a:lnTo>
                      <a:pt x="4359235" y="213945"/>
                    </a:lnTo>
                    <a:lnTo>
                      <a:pt x="4156035" y="0"/>
                    </a:lnTo>
                    <a:close/>
                  </a:path>
                </a:pathLst>
              </a:custGeom>
              <a:gradFill rotWithShape="true">
                <a:gsLst>
                  <a:gs pos="0">
                    <a:srgbClr val="000000">
                      <a:alpha val="35000"/>
                    </a:srgbClr>
                  </a:gs>
                  <a:gs pos="100000">
                    <a:srgbClr val="3533CD">
                      <a:alpha val="35000"/>
                    </a:srgbClr>
                  </a:gs>
                </a:gsLst>
                <a:lin ang="0"/>
              </a:gradFill>
            </p:spPr>
          </p:sp>
          <p:sp>
            <p:nvSpPr>
              <p:cNvPr name="TextBox 17" id="17"/>
              <p:cNvSpPr txBox="true"/>
              <p:nvPr/>
            </p:nvSpPr>
            <p:spPr>
              <a:xfrm>
                <a:off x="0" y="-28575"/>
                <a:ext cx="4244936" cy="456466"/>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731992" y="306699"/>
              <a:ext cx="22681018" cy="2370007"/>
              <a:chOff x="0" y="0"/>
              <a:chExt cx="4094922" cy="427891"/>
            </a:xfrm>
          </p:grpSpPr>
          <p:sp>
            <p:nvSpPr>
              <p:cNvPr name="Freeform 19" id="19"/>
              <p:cNvSpPr/>
              <p:nvPr/>
            </p:nvSpPr>
            <p:spPr>
              <a:xfrm flipH="false" flipV="false" rot="0">
                <a:off x="0" y="0"/>
                <a:ext cx="4094922" cy="427891"/>
              </a:xfrm>
              <a:custGeom>
                <a:avLst/>
                <a:gdLst/>
                <a:ahLst/>
                <a:cxnLst/>
                <a:rect r="r" b="b" t="t" l="l"/>
                <a:pathLst>
                  <a:path h="427891" w="4094922">
                    <a:moveTo>
                      <a:pt x="3891722" y="0"/>
                    </a:moveTo>
                    <a:lnTo>
                      <a:pt x="0" y="0"/>
                    </a:lnTo>
                    <a:lnTo>
                      <a:pt x="0" y="427891"/>
                    </a:lnTo>
                    <a:lnTo>
                      <a:pt x="3891722" y="427891"/>
                    </a:lnTo>
                    <a:lnTo>
                      <a:pt x="4094922" y="213945"/>
                    </a:lnTo>
                    <a:lnTo>
                      <a:pt x="3891722" y="0"/>
                    </a:lnTo>
                    <a:close/>
                  </a:path>
                </a:pathLst>
              </a:custGeom>
              <a:solidFill>
                <a:srgbClr val="003884"/>
              </a:solidFill>
            </p:spPr>
          </p:sp>
          <p:sp>
            <p:nvSpPr>
              <p:cNvPr name="TextBox 20" id="20"/>
              <p:cNvSpPr txBox="true"/>
              <p:nvPr/>
            </p:nvSpPr>
            <p:spPr>
              <a:xfrm>
                <a:off x="0" y="-57150"/>
                <a:ext cx="3980622" cy="485041"/>
              </a:xfrm>
              <a:prstGeom prst="rect">
                <a:avLst/>
              </a:prstGeom>
            </p:spPr>
            <p:txBody>
              <a:bodyPr anchor="ctr" rtlCol="false" tIns="50800" lIns="50800" bIns="50800" rIns="50800"/>
              <a:lstStyle/>
              <a:p>
                <a:pPr algn="ctr">
                  <a:lnSpc>
                    <a:spcPts val="7539"/>
                  </a:lnSpc>
                </a:p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DAF_Ivgr8EU</dc:identifier>
  <dcterms:modified xsi:type="dcterms:W3CDTF">2011-08-01T06:04:30Z</dcterms:modified>
  <cp:revision>1</cp:revision>
  <dc:title>gc </dc:title>
</cp:coreProperties>
</file>